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328" r:id="rId2"/>
    <p:sldId id="329" r:id="rId3"/>
    <p:sldId id="330"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47" r:id="rId20"/>
    <p:sldId id="265" r:id="rId21"/>
    <p:sldId id="348" r:id="rId22"/>
    <p:sldId id="349" r:id="rId23"/>
    <p:sldId id="350" r:id="rId24"/>
    <p:sldId id="351" r:id="rId25"/>
    <p:sldId id="352" r:id="rId26"/>
    <p:sldId id="353" r:id="rId27"/>
    <p:sldId id="354" r:id="rId28"/>
    <p:sldId id="356" r:id="rId29"/>
    <p:sldId id="355" r:id="rId30"/>
    <p:sldId id="357" r:id="rId31"/>
    <p:sldId id="358" r:id="rId32"/>
    <p:sldId id="304" r:id="rId33"/>
  </p:sldIdLst>
  <p:sldSz cx="6858000" cy="9144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776" autoAdjust="0"/>
  </p:normalViewPr>
  <p:slideViewPr>
    <p:cSldViewPr>
      <p:cViewPr>
        <p:scale>
          <a:sx n="60" d="100"/>
          <a:sy n="60" d="100"/>
        </p:scale>
        <p:origin x="-2094" y="12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49FD25E1-0EBD-4D49-85DE-BDE9B137393B}" type="datetimeFigureOut">
              <a:rPr lang="en-US"/>
              <a:pPr>
                <a:defRPr/>
              </a:pPr>
              <a:t>3/13/2019</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1787893-2B0E-4A14-AA4A-0232CF3BB30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F1787893-2B0E-4A14-AA4A-0232CF3BB30E}" type="slidenum">
              <a:rPr lang="en-US"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2"/>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79D0510-EDD0-43FB-A4EA-7D8DCCDE9EA4}" type="datetime1">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Harish VS - Advocate</a:t>
            </a:r>
          </a:p>
        </p:txBody>
      </p:sp>
      <p:sp>
        <p:nvSpPr>
          <p:cNvPr id="6" name="Slide Number Placeholder 5"/>
          <p:cNvSpPr>
            <a:spLocks noGrp="1"/>
          </p:cNvSpPr>
          <p:nvPr>
            <p:ph type="sldNum" sz="quarter" idx="12"/>
          </p:nvPr>
        </p:nvSpPr>
        <p:spPr/>
        <p:txBody>
          <a:bodyPr/>
          <a:lstStyle>
            <a:lvl1pPr>
              <a:defRPr/>
            </a:lvl1pPr>
          </a:lstStyle>
          <a:p>
            <a:pPr>
              <a:defRPr/>
            </a:pPr>
            <a:fld id="{84A5CAD6-1CE3-4F43-AD05-EAA22D6D83D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8AA914E-BD81-4A45-93DB-71173A363F35}" type="datetime1">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Harish VS - Advocate</a:t>
            </a:r>
          </a:p>
        </p:txBody>
      </p:sp>
      <p:sp>
        <p:nvSpPr>
          <p:cNvPr id="6" name="Slide Number Placeholder 5"/>
          <p:cNvSpPr>
            <a:spLocks noGrp="1"/>
          </p:cNvSpPr>
          <p:nvPr>
            <p:ph type="sldNum" sz="quarter" idx="12"/>
          </p:nvPr>
        </p:nvSpPr>
        <p:spPr/>
        <p:txBody>
          <a:bodyPr/>
          <a:lstStyle>
            <a:lvl1pPr>
              <a:defRPr/>
            </a:lvl1pPr>
          </a:lstStyle>
          <a:p>
            <a:pPr>
              <a:defRPr/>
            </a:pPr>
            <a:fld id="{A98D4960-2455-44FA-B227-E65DC445DAB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2"/>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A5A0B49-4AF0-4BE0-AC24-50224A9E5AA1}" type="datetime1">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Harish VS - Advocate</a:t>
            </a:r>
          </a:p>
        </p:txBody>
      </p:sp>
      <p:sp>
        <p:nvSpPr>
          <p:cNvPr id="6" name="Slide Number Placeholder 5"/>
          <p:cNvSpPr>
            <a:spLocks noGrp="1"/>
          </p:cNvSpPr>
          <p:nvPr>
            <p:ph type="sldNum" sz="quarter" idx="12"/>
          </p:nvPr>
        </p:nvSpPr>
        <p:spPr/>
        <p:txBody>
          <a:bodyPr/>
          <a:lstStyle>
            <a:lvl1pPr>
              <a:defRPr/>
            </a:lvl1pPr>
          </a:lstStyle>
          <a:p>
            <a:pPr>
              <a:defRPr/>
            </a:pPr>
            <a:fld id="{E539AAF3-C383-4FA9-A6FC-EE9D6CCB6E5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5"/>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5"/>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F4E1440-029D-4523-8BBB-FF0C9728687B}" type="datetime1">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Harish VS - Advocate</a:t>
            </a:r>
          </a:p>
        </p:txBody>
      </p:sp>
      <p:sp>
        <p:nvSpPr>
          <p:cNvPr id="7" name="Slide Number Placeholder 5"/>
          <p:cNvSpPr>
            <a:spLocks noGrp="1"/>
          </p:cNvSpPr>
          <p:nvPr>
            <p:ph type="sldNum" sz="quarter" idx="12"/>
          </p:nvPr>
        </p:nvSpPr>
        <p:spPr/>
        <p:txBody>
          <a:bodyPr/>
          <a:lstStyle>
            <a:lvl1pPr>
              <a:defRPr/>
            </a:lvl1pPr>
          </a:lstStyle>
          <a:p>
            <a:pPr>
              <a:defRPr/>
            </a:pPr>
            <a:fld id="{A795321C-942D-4E04-8142-46EC6CE19AE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2"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2"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2180519-93A6-4EE0-BFCF-9DD5B250055A}" type="datetime1">
              <a:rPr lang="en-US"/>
              <a:pPr>
                <a:defRPr/>
              </a:pPr>
              <a:t>3/13/2019</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Harish VS - Advocate</a:t>
            </a:r>
          </a:p>
        </p:txBody>
      </p:sp>
      <p:sp>
        <p:nvSpPr>
          <p:cNvPr id="9" name="Slide Number Placeholder 5"/>
          <p:cNvSpPr>
            <a:spLocks noGrp="1"/>
          </p:cNvSpPr>
          <p:nvPr>
            <p:ph type="sldNum" sz="quarter" idx="12"/>
          </p:nvPr>
        </p:nvSpPr>
        <p:spPr/>
        <p:txBody>
          <a:bodyPr/>
          <a:lstStyle>
            <a:lvl1pPr>
              <a:defRPr/>
            </a:lvl1pPr>
          </a:lstStyle>
          <a:p>
            <a:pPr>
              <a:defRPr/>
            </a:pPr>
            <a:fld id="{F4F313BA-043F-43A6-B898-CA67C56E31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C585BF3-4B7D-49CD-BF0C-C8FDC8BB39BD}" type="datetime1">
              <a:rPr lang="en-US"/>
              <a:pPr>
                <a:defRPr/>
              </a:pPr>
              <a:t>3/13/2019</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Harish VS - Advocate</a:t>
            </a:r>
          </a:p>
        </p:txBody>
      </p:sp>
      <p:sp>
        <p:nvSpPr>
          <p:cNvPr id="5" name="Slide Number Placeholder 5"/>
          <p:cNvSpPr>
            <a:spLocks noGrp="1"/>
          </p:cNvSpPr>
          <p:nvPr>
            <p:ph type="sldNum" sz="quarter" idx="12"/>
          </p:nvPr>
        </p:nvSpPr>
        <p:spPr/>
        <p:txBody>
          <a:bodyPr/>
          <a:lstStyle>
            <a:lvl1pPr>
              <a:defRPr/>
            </a:lvl1pPr>
          </a:lstStyle>
          <a:p>
            <a:pPr>
              <a:defRPr/>
            </a:pPr>
            <a:fld id="{869D9925-78FB-461C-BBBF-5FADACD4E60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98134AF-0881-42DC-840F-8F389E488EFD}" type="datetime1">
              <a:rPr lang="en-US"/>
              <a:pPr>
                <a:defRPr/>
              </a:pPr>
              <a:t>3/13/2019</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Harish VS - Advocate</a:t>
            </a:r>
          </a:p>
        </p:txBody>
      </p:sp>
      <p:sp>
        <p:nvSpPr>
          <p:cNvPr id="4" name="Slide Number Placeholder 5"/>
          <p:cNvSpPr>
            <a:spLocks noGrp="1"/>
          </p:cNvSpPr>
          <p:nvPr>
            <p:ph type="sldNum" sz="quarter" idx="12"/>
          </p:nvPr>
        </p:nvSpPr>
        <p:spPr/>
        <p:txBody>
          <a:bodyPr/>
          <a:lstStyle>
            <a:lvl1pPr>
              <a:defRPr/>
            </a:lvl1pPr>
          </a:lstStyle>
          <a:p>
            <a:pPr>
              <a:defRPr/>
            </a:pPr>
            <a:fld id="{02036E0C-3165-4040-A215-50057D60140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3"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90" y="364071"/>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3" y="1913471"/>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FB2E547-6035-4C23-BECE-1CCE26C32BD5}" type="datetime1">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Harish VS - Advocate</a:t>
            </a:r>
          </a:p>
        </p:txBody>
      </p:sp>
      <p:sp>
        <p:nvSpPr>
          <p:cNvPr id="7" name="Slide Number Placeholder 5"/>
          <p:cNvSpPr>
            <a:spLocks noGrp="1"/>
          </p:cNvSpPr>
          <p:nvPr>
            <p:ph type="sldNum" sz="quarter" idx="12"/>
          </p:nvPr>
        </p:nvSpPr>
        <p:spPr/>
        <p:txBody>
          <a:bodyPr/>
          <a:lstStyle>
            <a:lvl1pPr>
              <a:defRPr/>
            </a:lvl1pPr>
          </a:lstStyle>
          <a:p>
            <a:pPr>
              <a:defRPr/>
            </a:pPr>
            <a:fld id="{F769E697-21F7-4992-8E58-BD85EEA68FE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C9E9CC0-B1ED-4E2D-B98C-6B83F8E3828A}" type="datetime1">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Harish VS - Advocate</a:t>
            </a:r>
          </a:p>
        </p:txBody>
      </p:sp>
      <p:sp>
        <p:nvSpPr>
          <p:cNvPr id="7" name="Slide Number Placeholder 5"/>
          <p:cNvSpPr>
            <a:spLocks noGrp="1"/>
          </p:cNvSpPr>
          <p:nvPr>
            <p:ph type="sldNum" sz="quarter" idx="12"/>
          </p:nvPr>
        </p:nvSpPr>
        <p:spPr/>
        <p:txBody>
          <a:bodyPr/>
          <a:lstStyle>
            <a:lvl1pPr>
              <a:defRPr/>
            </a:lvl1pPr>
          </a:lstStyle>
          <a:p>
            <a:pPr>
              <a:defRPr/>
            </a:pPr>
            <a:fld id="{2F244C01-C54C-4E8F-AEAE-C2B11698693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C41688-9675-4E98-9E95-207D8B0B5942}" type="datetime1">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Harish VS - Advocate</a:t>
            </a:r>
          </a:p>
        </p:txBody>
      </p:sp>
      <p:sp>
        <p:nvSpPr>
          <p:cNvPr id="6" name="Slide Number Placeholder 5"/>
          <p:cNvSpPr>
            <a:spLocks noGrp="1"/>
          </p:cNvSpPr>
          <p:nvPr>
            <p:ph type="sldNum" sz="quarter" idx="12"/>
          </p:nvPr>
        </p:nvSpPr>
        <p:spPr/>
        <p:txBody>
          <a:bodyPr/>
          <a:lstStyle>
            <a:lvl1pPr>
              <a:defRPr/>
            </a:lvl1pPr>
          </a:lstStyle>
          <a:p>
            <a:pPr>
              <a:defRPr/>
            </a:pPr>
            <a:fld id="{4EA9346A-C62B-4CA3-98F1-2B9BBFD1982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9"/>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9"/>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F3D3D4-CED6-4B25-965E-E48D0F0F3B69}" type="datetime1">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Harish VS - Advocate</a:t>
            </a:r>
          </a:p>
        </p:txBody>
      </p:sp>
      <p:sp>
        <p:nvSpPr>
          <p:cNvPr id="6" name="Slide Number Placeholder 5"/>
          <p:cNvSpPr>
            <a:spLocks noGrp="1"/>
          </p:cNvSpPr>
          <p:nvPr>
            <p:ph type="sldNum" sz="quarter" idx="12"/>
          </p:nvPr>
        </p:nvSpPr>
        <p:spPr/>
        <p:txBody>
          <a:bodyPr/>
          <a:lstStyle>
            <a:lvl1pPr>
              <a:defRPr/>
            </a:lvl1pPr>
          </a:lstStyle>
          <a:p>
            <a:pPr>
              <a:defRPr/>
            </a:pPr>
            <a:fld id="{22D704E7-3312-4278-92E3-2B28893EBD2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0000"/>
            <a:lum/>
          </a:blip>
          <a:srcRect/>
          <a:stretch>
            <a:fillRect l="17000" t="25000" r="25000" b="33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42900" y="366184"/>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342900" y="2133605"/>
            <a:ext cx="6172200" cy="60346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342900" y="8475138"/>
            <a:ext cx="1600200" cy="486833"/>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A78F264D-B3F9-46C7-AC59-C10F46EBF77C}" type="datetime1">
              <a:rPr lang="en-US"/>
              <a:pPr>
                <a:defRPr/>
              </a:pPr>
              <a:t>3/13/2019</a:t>
            </a:fld>
            <a:endParaRPr lang="en-US"/>
          </a:p>
        </p:txBody>
      </p:sp>
      <p:sp>
        <p:nvSpPr>
          <p:cNvPr id="5" name="Footer Placeholder 4"/>
          <p:cNvSpPr>
            <a:spLocks noGrp="1"/>
          </p:cNvSpPr>
          <p:nvPr>
            <p:ph type="ftr" sz="quarter" idx="3"/>
          </p:nvPr>
        </p:nvSpPr>
        <p:spPr>
          <a:xfrm>
            <a:off x="2343150" y="8475138"/>
            <a:ext cx="2171700" cy="486833"/>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r>
              <a:rPr lang="en-US"/>
              <a:t>Harish VS - Advocate</a:t>
            </a:r>
          </a:p>
        </p:txBody>
      </p:sp>
      <p:sp>
        <p:nvSpPr>
          <p:cNvPr id="6" name="Slide Number Placeholder 5"/>
          <p:cNvSpPr>
            <a:spLocks noGrp="1"/>
          </p:cNvSpPr>
          <p:nvPr>
            <p:ph type="sldNum" sz="quarter" idx="4"/>
          </p:nvPr>
        </p:nvSpPr>
        <p:spPr>
          <a:xfrm>
            <a:off x="4914900" y="8475138"/>
            <a:ext cx="1600200" cy="486833"/>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1A84AAB-205F-45FF-9581-D4904880F95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mailto:harish@dnslawhouse.net" TargetMode="External"/><Relationship Id="rId2" Type="http://schemas.openxmlformats.org/officeDocument/2006/relationships/hyperlink" Target="mailto:lawguru.harish@gmail.com"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p:cNvPicPr>
            <a:picLocks noChangeAspect="1" noChangeArrowheads="1"/>
          </p:cNvPicPr>
          <p:nvPr/>
        </p:nvPicPr>
        <p:blipFill>
          <a:blip r:embed="rId3"/>
          <a:srcRect/>
          <a:stretch>
            <a:fillRect/>
          </a:stretch>
        </p:blipFill>
        <p:spPr bwMode="auto">
          <a:xfrm>
            <a:off x="114301" y="304800"/>
            <a:ext cx="4300538" cy="2616200"/>
          </a:xfrm>
          <a:prstGeom prst="rect">
            <a:avLst/>
          </a:prstGeom>
          <a:noFill/>
        </p:spPr>
      </p:pic>
      <p:pic>
        <p:nvPicPr>
          <p:cNvPr id="1026" name="Picture 2"/>
          <p:cNvPicPr>
            <a:picLocks noChangeAspect="1" noChangeArrowheads="1"/>
          </p:cNvPicPr>
          <p:nvPr/>
        </p:nvPicPr>
        <p:blipFill>
          <a:blip r:embed="rId4"/>
          <a:srcRect/>
          <a:stretch>
            <a:fillRect/>
          </a:stretch>
        </p:blipFill>
        <p:spPr bwMode="auto">
          <a:xfrm>
            <a:off x="214312" y="3035302"/>
            <a:ext cx="4300538" cy="927100"/>
          </a:xfrm>
          <a:prstGeom prst="rect">
            <a:avLst/>
          </a:prstGeom>
          <a:noFill/>
        </p:spPr>
      </p:pic>
      <p:pic>
        <p:nvPicPr>
          <p:cNvPr id="1025" name="Picture 3"/>
          <p:cNvPicPr>
            <a:picLocks noChangeAspect="1" noChangeArrowheads="1"/>
          </p:cNvPicPr>
          <p:nvPr/>
        </p:nvPicPr>
        <p:blipFill>
          <a:blip r:embed="rId5"/>
          <a:srcRect/>
          <a:stretch>
            <a:fillRect/>
          </a:stretch>
        </p:blipFill>
        <p:spPr bwMode="auto">
          <a:xfrm>
            <a:off x="114300" y="4267202"/>
            <a:ext cx="4293394" cy="2806700"/>
          </a:xfrm>
          <a:prstGeom prst="rect">
            <a:avLst/>
          </a:prstGeom>
          <a:noFill/>
        </p:spPr>
      </p:pic>
      <p:sp>
        <p:nvSpPr>
          <p:cNvPr id="1028" name="Rectangle 4"/>
          <p:cNvSpPr>
            <a:spLocks noChangeArrowheads="1"/>
          </p:cNvSpPr>
          <p:nvPr/>
        </p:nvSpPr>
        <p:spPr bwMode="auto">
          <a:xfrm>
            <a:off x="3"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29" name="Rectangle 5"/>
          <p:cNvSpPr>
            <a:spLocks noChangeArrowheads="1"/>
          </p:cNvSpPr>
          <p:nvPr/>
        </p:nvSpPr>
        <p:spPr bwMode="auto">
          <a:xfrm>
            <a:off x="3" y="322580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30" name="Rectangle 6"/>
          <p:cNvSpPr>
            <a:spLocks noChangeArrowheads="1"/>
          </p:cNvSpPr>
          <p:nvPr/>
        </p:nvSpPr>
        <p:spPr bwMode="auto">
          <a:xfrm>
            <a:off x="3" y="476250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0" name="Rectangle 9"/>
          <p:cNvSpPr/>
          <p:nvPr/>
        </p:nvSpPr>
        <p:spPr>
          <a:xfrm>
            <a:off x="3143250" y="7315200"/>
            <a:ext cx="3429000" cy="1015663"/>
          </a:xfrm>
          <a:prstGeom prst="rect">
            <a:avLst/>
          </a:prstGeom>
        </p:spPr>
        <p:txBody>
          <a:bodyPr wrap="square">
            <a:spAutoFit/>
          </a:bodyPr>
          <a:lstStyle/>
          <a:p>
            <a:pPr algn="r" fontAlgn="auto">
              <a:spcAft>
                <a:spcPts val="0"/>
              </a:spcAft>
              <a:defRPr/>
            </a:pPr>
            <a:r>
              <a:rPr lang="en-US" sz="2000" b="1" dirty="0" smtClean="0">
                <a:latin typeface="Palatino Linotype" pitchFamily="18" charset="0"/>
              </a:rPr>
              <a:t>Harish V.S – Advocate </a:t>
            </a:r>
          </a:p>
          <a:p>
            <a:pPr algn="r" fontAlgn="auto">
              <a:spcAft>
                <a:spcPts val="0"/>
              </a:spcAft>
              <a:defRPr/>
            </a:pPr>
            <a:r>
              <a:rPr lang="en-US" sz="2000" dirty="0" smtClean="0">
                <a:latin typeface="Palatino Linotype" pitchFamily="18" charset="0"/>
              </a:rPr>
              <a:t>Partner – DNS Law House</a:t>
            </a:r>
          </a:p>
          <a:p>
            <a:pPr algn="r" fontAlgn="auto">
              <a:spcAft>
                <a:spcPts val="0"/>
              </a:spcAft>
              <a:defRPr/>
            </a:pPr>
            <a:r>
              <a:rPr lang="en-US" sz="2000" dirty="0" smtClean="0">
                <a:latin typeface="Palatino Linotype" pitchFamily="18" charset="0"/>
              </a:rPr>
              <a:t>Bangalore</a:t>
            </a:r>
            <a:endParaRPr lang="en-US" sz="2000" dirty="0">
              <a:latin typeface="Palatino Linotype"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ABOUT THE ORDINANCE</a:t>
            </a:r>
            <a:r>
              <a:rPr lang="en-IN" dirty="0" smtClean="0"/>
              <a:t/>
            </a:r>
            <a:br>
              <a:rPr lang="en-IN" dirty="0" smtClean="0"/>
            </a:br>
            <a:endParaRPr lang="en-IN" b="1" dirty="0"/>
          </a:p>
        </p:txBody>
      </p:sp>
      <p:sp>
        <p:nvSpPr>
          <p:cNvPr id="3" name="Content Placeholder 2"/>
          <p:cNvSpPr>
            <a:spLocks noGrp="1"/>
          </p:cNvSpPr>
          <p:nvPr>
            <p:ph idx="1"/>
          </p:nvPr>
        </p:nvSpPr>
        <p:spPr/>
        <p:txBody>
          <a:bodyPr/>
          <a:lstStyle/>
          <a:p>
            <a:pPr lvl="0" algn="just"/>
            <a:r>
              <a:rPr lang="en-IN" dirty="0" smtClean="0"/>
              <a:t>Passed in </a:t>
            </a:r>
            <a:r>
              <a:rPr lang="en-IN" dirty="0" err="1" smtClean="0"/>
              <a:t>Lok</a:t>
            </a:r>
            <a:r>
              <a:rPr lang="en-IN" dirty="0" smtClean="0"/>
              <a:t> </a:t>
            </a:r>
            <a:r>
              <a:rPr lang="en-IN" dirty="0" err="1" smtClean="0"/>
              <a:t>Sabha</a:t>
            </a:r>
            <a:r>
              <a:rPr lang="en-IN" dirty="0" smtClean="0"/>
              <a:t> on 13.02.2019.</a:t>
            </a:r>
          </a:p>
          <a:p>
            <a:pPr lvl="0"/>
            <a:endParaRPr lang="en-IN" dirty="0" smtClean="0"/>
          </a:p>
          <a:p>
            <a:pPr lvl="0" algn="just"/>
            <a:r>
              <a:rPr lang="en-IN" dirty="0" smtClean="0"/>
              <a:t>Promulgated </a:t>
            </a:r>
            <a:r>
              <a:rPr lang="en-IN" dirty="0" smtClean="0"/>
              <a:t>by the President of India on </a:t>
            </a:r>
            <a:r>
              <a:rPr lang="en-IN" b="1" dirty="0" smtClean="0"/>
              <a:t>21.02.2019.</a:t>
            </a:r>
            <a:endParaRPr lang="en-IN" dirty="0" smtClean="0"/>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615016"/>
          </a:xfrm>
        </p:spPr>
        <p:txBody>
          <a:bodyPr/>
          <a:lstStyle/>
          <a:p>
            <a:r>
              <a:rPr lang="en-IN" sz="3600" b="1" dirty="0" smtClean="0"/>
              <a:t/>
            </a:r>
            <a:br>
              <a:rPr lang="en-IN" sz="3600" b="1" dirty="0" smtClean="0"/>
            </a:br>
            <a:r>
              <a:rPr lang="en-IN" sz="3600" b="1" dirty="0" smtClean="0"/>
              <a:t>VALIDITY </a:t>
            </a:r>
            <a:r>
              <a:rPr lang="en-IN" sz="3600" b="1" dirty="0" smtClean="0"/>
              <a:t/>
            </a:r>
            <a:br>
              <a:rPr lang="en-IN" sz="3600" b="1" dirty="0" smtClean="0"/>
            </a:br>
            <a:r>
              <a:rPr lang="en-IN" sz="3600" b="1" dirty="0" smtClean="0"/>
              <a:t> </a:t>
            </a:r>
            <a:r>
              <a:rPr lang="en-IN" sz="3600" b="1" dirty="0" smtClean="0"/>
              <a:t>ARTICLE 123 OF THE CONSTITUITION OF INDIA</a:t>
            </a:r>
            <a:r>
              <a:rPr lang="en-IN" sz="3600" dirty="0" smtClean="0"/>
              <a:t/>
            </a:r>
            <a:br>
              <a:rPr lang="en-IN" sz="3600" dirty="0" smtClean="0"/>
            </a:br>
            <a:endParaRPr lang="en-IN" sz="3600" dirty="0"/>
          </a:p>
        </p:txBody>
      </p:sp>
      <p:sp>
        <p:nvSpPr>
          <p:cNvPr id="3" name="Content Placeholder 2"/>
          <p:cNvSpPr>
            <a:spLocks noGrp="1"/>
          </p:cNvSpPr>
          <p:nvPr>
            <p:ph idx="1"/>
          </p:nvPr>
        </p:nvSpPr>
        <p:spPr/>
        <p:txBody>
          <a:bodyPr/>
          <a:lstStyle/>
          <a:p>
            <a:pPr lvl="0"/>
            <a:endParaRPr lang="en-IN" dirty="0" smtClean="0"/>
          </a:p>
          <a:p>
            <a:pPr lvl="0"/>
            <a:r>
              <a:rPr lang="en-IN" dirty="0" smtClean="0"/>
              <a:t>Cease </a:t>
            </a:r>
            <a:r>
              <a:rPr lang="en-IN" dirty="0" smtClean="0"/>
              <a:t>to operate at the expiration of the stipulated period</a:t>
            </a:r>
          </a:p>
          <a:p>
            <a:pPr lvl="0"/>
            <a:endParaRPr lang="en-IN" dirty="0" smtClean="0"/>
          </a:p>
          <a:p>
            <a:pPr lvl="0"/>
            <a:r>
              <a:rPr lang="en-IN" dirty="0" smtClean="0"/>
              <a:t>Before </a:t>
            </a:r>
            <a:r>
              <a:rPr lang="en-IN" dirty="0" smtClean="0"/>
              <a:t>the expiry of the stipulated period, if resolutions disapproving it are passed by both the Houses</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615016"/>
          </a:xfrm>
        </p:spPr>
        <p:txBody>
          <a:bodyPr/>
          <a:lstStyle/>
          <a:p>
            <a:r>
              <a:rPr lang="en-IN" sz="3200" b="1" dirty="0" smtClean="0"/>
              <a:t/>
            </a:r>
            <a:br>
              <a:rPr lang="en-IN" sz="3200" b="1" dirty="0" smtClean="0"/>
            </a:br>
            <a:r>
              <a:rPr lang="en-IN" sz="3200" b="1" dirty="0" smtClean="0"/>
              <a:t>STIPULATED </a:t>
            </a:r>
            <a:r>
              <a:rPr lang="en-IN" sz="3200" b="1" dirty="0" smtClean="0"/>
              <a:t>PERIOD </a:t>
            </a:r>
            <a:br>
              <a:rPr lang="en-IN" sz="3200" b="1" dirty="0" smtClean="0"/>
            </a:br>
            <a:r>
              <a:rPr lang="en-IN" sz="3200" b="1" dirty="0" smtClean="0"/>
              <a:t>ARTICLE </a:t>
            </a:r>
            <a:r>
              <a:rPr lang="en-IN" sz="3200" b="1" dirty="0" smtClean="0"/>
              <a:t>85 OF THE CONSTITUITION OF INDIA</a:t>
            </a:r>
            <a:r>
              <a:rPr lang="en-IN" sz="3200" dirty="0" smtClean="0"/>
              <a:t/>
            </a:r>
            <a:br>
              <a:rPr lang="en-IN" sz="3200" dirty="0" smtClean="0"/>
            </a:br>
            <a:endParaRPr lang="en-IN" sz="3200" dirty="0"/>
          </a:p>
        </p:txBody>
      </p:sp>
      <p:sp>
        <p:nvSpPr>
          <p:cNvPr id="3" name="Content Placeholder 2"/>
          <p:cNvSpPr>
            <a:spLocks noGrp="1"/>
          </p:cNvSpPr>
          <p:nvPr>
            <p:ph idx="1"/>
          </p:nvPr>
        </p:nvSpPr>
        <p:spPr/>
        <p:txBody>
          <a:bodyPr/>
          <a:lstStyle/>
          <a:p>
            <a:pPr lvl="0"/>
            <a:r>
              <a:rPr lang="en-IN" dirty="0" smtClean="0"/>
              <a:t>17</a:t>
            </a:r>
            <a:r>
              <a:rPr lang="en-IN" baseline="30000" dirty="0" smtClean="0"/>
              <a:t>th </a:t>
            </a:r>
            <a:r>
              <a:rPr lang="en-IN" dirty="0" smtClean="0"/>
              <a:t>Session of Parliament ended on 13.02.2019.</a:t>
            </a:r>
          </a:p>
          <a:p>
            <a:pPr lvl="0"/>
            <a:endParaRPr lang="en-IN" dirty="0" smtClean="0"/>
          </a:p>
          <a:p>
            <a:pPr lvl="0"/>
            <a:r>
              <a:rPr lang="en-IN" dirty="0" smtClean="0"/>
              <a:t>Next </a:t>
            </a:r>
            <a:r>
              <a:rPr lang="en-IN" dirty="0" smtClean="0"/>
              <a:t>session should commence on or before 12.08.2019.</a:t>
            </a:r>
          </a:p>
          <a:p>
            <a:pPr lvl="0"/>
            <a:endParaRPr lang="en-IN" dirty="0" smtClean="0"/>
          </a:p>
          <a:p>
            <a:pPr lvl="0"/>
            <a:r>
              <a:rPr lang="en-IN" dirty="0" smtClean="0"/>
              <a:t>Bill </a:t>
            </a:r>
            <a:r>
              <a:rPr lang="en-IN" dirty="0" smtClean="0"/>
              <a:t>shall be passed on or before 23.09.2019</a:t>
            </a:r>
          </a:p>
          <a:p>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b="1" dirty="0" smtClean="0"/>
              <a:t/>
            </a:r>
            <a:br>
              <a:rPr lang="en-IN" sz="3600" b="1" dirty="0" smtClean="0"/>
            </a:br>
            <a:r>
              <a:rPr lang="en-IN" sz="3600" b="1" dirty="0" smtClean="0"/>
              <a:t>STATEMENT </a:t>
            </a:r>
            <a:r>
              <a:rPr lang="en-IN" sz="3600" b="1" dirty="0" smtClean="0"/>
              <a:t>OF OBJECTS AND REASONS </a:t>
            </a:r>
            <a:r>
              <a:rPr lang="en-IN" sz="3600" dirty="0" smtClean="0"/>
              <a:t/>
            </a:r>
            <a:br>
              <a:rPr lang="en-IN" sz="3600" dirty="0" smtClean="0"/>
            </a:br>
            <a:endParaRPr lang="en-IN" sz="3600" dirty="0"/>
          </a:p>
        </p:txBody>
      </p:sp>
      <p:sp>
        <p:nvSpPr>
          <p:cNvPr id="3" name="Content Placeholder 2"/>
          <p:cNvSpPr>
            <a:spLocks noGrp="1"/>
          </p:cNvSpPr>
          <p:nvPr>
            <p:ph idx="1"/>
          </p:nvPr>
        </p:nvSpPr>
        <p:spPr/>
        <p:txBody>
          <a:bodyPr/>
          <a:lstStyle/>
          <a:p>
            <a:pPr lvl="0"/>
            <a:endParaRPr lang="en-IN" dirty="0" smtClean="0"/>
          </a:p>
          <a:p>
            <a:pPr lvl="0"/>
            <a:r>
              <a:rPr lang="en-IN" dirty="0" smtClean="0"/>
              <a:t>A </a:t>
            </a:r>
            <a:r>
              <a:rPr lang="en-IN" dirty="0" smtClean="0"/>
              <a:t>Comprehensive mechanism</a:t>
            </a:r>
          </a:p>
          <a:p>
            <a:pPr lvl="0"/>
            <a:endParaRPr lang="en-IN" dirty="0" smtClean="0"/>
          </a:p>
          <a:p>
            <a:pPr lvl="0"/>
            <a:r>
              <a:rPr lang="en-IN" dirty="0" smtClean="0"/>
              <a:t>To </a:t>
            </a:r>
            <a:r>
              <a:rPr lang="en-IN" dirty="0" smtClean="0"/>
              <a:t>Ban the </a:t>
            </a:r>
            <a:r>
              <a:rPr lang="en-IN" b="1" dirty="0" smtClean="0"/>
              <a:t>Unregulated Deposit</a:t>
            </a:r>
            <a:r>
              <a:rPr lang="en-IN" dirty="0" smtClean="0"/>
              <a:t> Schemes</a:t>
            </a:r>
          </a:p>
          <a:p>
            <a:pPr lvl="0"/>
            <a:endParaRPr lang="en-IN" dirty="0" smtClean="0"/>
          </a:p>
          <a:p>
            <a:pPr lvl="0"/>
            <a:r>
              <a:rPr lang="en-IN" dirty="0" smtClean="0"/>
              <a:t>To </a:t>
            </a:r>
            <a:r>
              <a:rPr lang="en-IN" dirty="0" smtClean="0"/>
              <a:t>protect the interest of depositors and for matters connected therewith</a:t>
            </a: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
            </a:r>
            <a:br>
              <a:rPr lang="en-IN" b="1" dirty="0" smtClean="0"/>
            </a:br>
            <a:r>
              <a:rPr lang="en-IN" sz="3600" b="1" dirty="0" smtClean="0"/>
              <a:t>SCHEME </a:t>
            </a:r>
            <a:r>
              <a:rPr lang="en-IN" sz="3600" b="1" dirty="0" smtClean="0"/>
              <a:t>OF THE ACT </a:t>
            </a:r>
            <a:r>
              <a:rPr lang="en-IN" sz="3600" b="1" dirty="0" smtClean="0"/>
              <a:t/>
            </a:r>
            <a:br>
              <a:rPr lang="en-IN" sz="3600" b="1" dirty="0" smtClean="0"/>
            </a:br>
            <a:r>
              <a:rPr lang="en-IN" sz="3600" b="1" dirty="0" smtClean="0"/>
              <a:t>–  AN </a:t>
            </a:r>
            <a:r>
              <a:rPr lang="en-IN" sz="3600" b="1" dirty="0" smtClean="0"/>
              <a:t>OVERVIEW</a:t>
            </a:r>
            <a:r>
              <a:rPr lang="en-IN" sz="3600" dirty="0" smtClean="0"/>
              <a:t/>
            </a:r>
            <a:br>
              <a:rPr lang="en-IN" sz="3600" dirty="0" smtClean="0"/>
            </a:br>
            <a:endParaRPr lang="en-IN" sz="3600" dirty="0"/>
          </a:p>
        </p:txBody>
      </p:sp>
      <p:sp>
        <p:nvSpPr>
          <p:cNvPr id="3" name="Content Placeholder 2"/>
          <p:cNvSpPr>
            <a:spLocks noGrp="1"/>
          </p:cNvSpPr>
          <p:nvPr>
            <p:ph idx="1"/>
          </p:nvPr>
        </p:nvSpPr>
        <p:spPr/>
        <p:txBody>
          <a:bodyPr/>
          <a:lstStyle/>
          <a:p>
            <a:pPr lvl="0" algn="just"/>
            <a:r>
              <a:rPr lang="en-IN" sz="2800" dirty="0" smtClean="0"/>
              <a:t>complete prohibition of unregulated deposit taking activity;</a:t>
            </a:r>
          </a:p>
          <a:p>
            <a:pPr algn="just"/>
            <a:r>
              <a:rPr lang="en-IN" sz="2800" dirty="0" smtClean="0"/>
              <a:t>deterrent </a:t>
            </a:r>
            <a:r>
              <a:rPr lang="en-IN" sz="2800" dirty="0" smtClean="0"/>
              <a:t>punishment for promoting or operating an unregulated deposit taking scheme;</a:t>
            </a:r>
          </a:p>
          <a:p>
            <a:pPr algn="just"/>
            <a:r>
              <a:rPr lang="en-IN" sz="2800" dirty="0" smtClean="0"/>
              <a:t>stringent </a:t>
            </a:r>
            <a:r>
              <a:rPr lang="en-IN" sz="2800" dirty="0" smtClean="0"/>
              <a:t>punishment for fraudulent default in repayment to depositors;</a:t>
            </a:r>
          </a:p>
          <a:p>
            <a:pPr lvl="0" algn="just"/>
            <a:r>
              <a:rPr lang="en-IN" sz="2800" dirty="0" smtClean="0"/>
              <a:t>designation </a:t>
            </a:r>
            <a:r>
              <a:rPr lang="en-IN" sz="2800" dirty="0" smtClean="0"/>
              <a:t>of a Competent Authority by the State Government to ensure repayment of deposits in the event of default by a deposit taking establishment;</a:t>
            </a:r>
          </a:p>
          <a:p>
            <a:pPr>
              <a:buNone/>
            </a:pPr>
            <a:r>
              <a:rPr lang="en-IN" sz="2800"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b="1" dirty="0" smtClean="0"/>
              <a:t/>
            </a:r>
            <a:br>
              <a:rPr lang="en-IN" sz="3600" b="1" dirty="0" smtClean="0"/>
            </a:br>
            <a:r>
              <a:rPr lang="en-IN" sz="3600" b="1" dirty="0" smtClean="0"/>
              <a:t>SCHEME </a:t>
            </a:r>
            <a:r>
              <a:rPr lang="en-IN" sz="3600" b="1" dirty="0" smtClean="0"/>
              <a:t>OF THE ACT </a:t>
            </a:r>
            <a:br>
              <a:rPr lang="en-IN" sz="3600" b="1" dirty="0" smtClean="0"/>
            </a:br>
            <a:r>
              <a:rPr lang="en-IN" sz="3600" b="1" dirty="0" smtClean="0"/>
              <a:t>–  AN OVERVIEW</a:t>
            </a:r>
            <a:r>
              <a:rPr lang="en-IN" sz="3600" dirty="0" smtClean="0"/>
              <a:t/>
            </a:r>
            <a:br>
              <a:rPr lang="en-IN" sz="3600" dirty="0" smtClean="0"/>
            </a:br>
            <a:endParaRPr lang="en-IN" sz="3600" dirty="0"/>
          </a:p>
        </p:txBody>
      </p:sp>
      <p:sp>
        <p:nvSpPr>
          <p:cNvPr id="3" name="Content Placeholder 2"/>
          <p:cNvSpPr>
            <a:spLocks noGrp="1"/>
          </p:cNvSpPr>
          <p:nvPr>
            <p:ph idx="1"/>
          </p:nvPr>
        </p:nvSpPr>
        <p:spPr/>
        <p:txBody>
          <a:bodyPr/>
          <a:lstStyle/>
          <a:p>
            <a:pPr lvl="0" algn="just"/>
            <a:r>
              <a:rPr lang="en-IN" sz="2800" dirty="0" smtClean="0"/>
              <a:t>powers and functions of the competent authority including the power to attach assets of a defaulting </a:t>
            </a:r>
            <a:r>
              <a:rPr lang="en-IN" sz="2800" dirty="0" smtClean="0"/>
              <a:t>establishment</a:t>
            </a:r>
            <a:r>
              <a:rPr lang="en-IN" sz="2800" dirty="0" smtClean="0"/>
              <a:t>;</a:t>
            </a:r>
          </a:p>
          <a:p>
            <a:pPr algn="just"/>
            <a:endParaRPr lang="en-IN" sz="2800" dirty="0" smtClean="0"/>
          </a:p>
          <a:p>
            <a:pPr algn="just"/>
            <a:r>
              <a:rPr lang="en-IN" sz="2800" dirty="0" smtClean="0"/>
              <a:t>designation </a:t>
            </a:r>
            <a:r>
              <a:rPr lang="en-IN" sz="2800" dirty="0" smtClean="0"/>
              <a:t>of Courts to oversee repayment of depositors and to try offences under the Act; and</a:t>
            </a:r>
          </a:p>
          <a:p>
            <a:pPr lvl="0" algn="just"/>
            <a:endParaRPr lang="en-IN" sz="2800" dirty="0" smtClean="0"/>
          </a:p>
          <a:p>
            <a:pPr lvl="0" algn="just"/>
            <a:r>
              <a:rPr lang="en-IN" sz="2800" dirty="0" smtClean="0"/>
              <a:t>listing </a:t>
            </a:r>
            <a:r>
              <a:rPr lang="en-IN" sz="2800" dirty="0" smtClean="0"/>
              <a:t>of Regulated Deposit Schemes, with a clause enabling the Central Government to expand or prune the list</a:t>
            </a:r>
            <a:r>
              <a:rPr lang="en-IN" sz="2800" dirty="0" smtClean="0"/>
              <a:t>.</a:t>
            </a:r>
            <a:endParaRPr lang="en-IN"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
            </a:r>
            <a:br>
              <a:rPr lang="en-IN" b="1" dirty="0" smtClean="0"/>
            </a:br>
            <a:r>
              <a:rPr lang="en-IN" b="1" dirty="0" smtClean="0"/>
              <a:t>DEFINITIONS </a:t>
            </a:r>
            <a:r>
              <a:rPr lang="en-IN" dirty="0" smtClean="0"/>
              <a:t/>
            </a:r>
            <a:br>
              <a:rPr lang="en-IN" dirty="0" smtClean="0"/>
            </a:br>
            <a:endParaRPr lang="en-IN" dirty="0"/>
          </a:p>
        </p:txBody>
      </p:sp>
      <p:sp>
        <p:nvSpPr>
          <p:cNvPr id="3" name="Content Placeholder 2"/>
          <p:cNvSpPr>
            <a:spLocks noGrp="1"/>
          </p:cNvSpPr>
          <p:nvPr>
            <p:ph idx="1"/>
          </p:nvPr>
        </p:nvSpPr>
        <p:spPr/>
        <p:txBody>
          <a:bodyPr/>
          <a:lstStyle/>
          <a:p>
            <a:pPr lvl="0"/>
            <a:endParaRPr lang="en-IN" sz="2600" dirty="0" smtClean="0"/>
          </a:p>
          <a:p>
            <a:pPr lvl="0" algn="just"/>
            <a:r>
              <a:rPr lang="en-IN" sz="2800" dirty="0" smtClean="0"/>
              <a:t>in </a:t>
            </a:r>
            <a:r>
              <a:rPr lang="en-IN" sz="2800" dirty="0" smtClean="0"/>
              <a:t>respect of a company, the expression “deposit” shall have the same meaning as assigned to it under the Companies Act, 2013;</a:t>
            </a:r>
          </a:p>
          <a:p>
            <a:pPr algn="just">
              <a:buNone/>
            </a:pPr>
            <a:r>
              <a:rPr lang="en-IN" sz="2800" dirty="0" smtClean="0"/>
              <a:t> </a:t>
            </a:r>
          </a:p>
          <a:p>
            <a:pPr lvl="0" algn="just"/>
            <a:r>
              <a:rPr lang="en-IN" sz="2800" dirty="0" smtClean="0"/>
              <a:t>in respect of a non-banking financial company registered under the Reserve Bank of India Act, 1934, the expression “deposit” shall have the same meaning as assigned to it in clause (</a:t>
            </a:r>
            <a:r>
              <a:rPr lang="en-IN" sz="2800" i="1" dirty="0" smtClean="0"/>
              <a:t>bb</a:t>
            </a:r>
            <a:r>
              <a:rPr lang="en-IN" sz="2800" dirty="0" smtClean="0"/>
              <a:t>) of section 45-I of the said Act;</a:t>
            </a:r>
          </a:p>
          <a:p>
            <a:endParaRPr lang="en-IN"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381000"/>
            <a:ext cx="6172200" cy="1524000"/>
          </a:xfrm>
        </p:spPr>
        <p:txBody>
          <a:bodyPr/>
          <a:lstStyle/>
          <a:p>
            <a:r>
              <a:rPr lang="en-IN" b="1" dirty="0" smtClean="0"/>
              <a:t/>
            </a:r>
            <a:br>
              <a:rPr lang="en-IN" b="1" dirty="0" smtClean="0"/>
            </a:br>
            <a:r>
              <a:rPr lang="en-IN" b="1" dirty="0" smtClean="0"/>
              <a:t>DEFINITIONS </a:t>
            </a:r>
            <a:br>
              <a:rPr lang="en-IN" b="1" dirty="0" smtClean="0"/>
            </a:br>
            <a:r>
              <a:rPr lang="en-IN" b="1" dirty="0" smtClean="0"/>
              <a:t>Cont..2</a:t>
            </a:r>
            <a:r>
              <a:rPr lang="en-IN" dirty="0" smtClean="0"/>
              <a:t/>
            </a:r>
            <a:br>
              <a:rPr lang="en-IN" dirty="0" smtClean="0"/>
            </a:br>
            <a:endParaRPr lang="en-IN" dirty="0"/>
          </a:p>
        </p:txBody>
      </p:sp>
      <p:sp>
        <p:nvSpPr>
          <p:cNvPr id="5" name="Text Placeholder 4"/>
          <p:cNvSpPr>
            <a:spLocks noGrp="1"/>
          </p:cNvSpPr>
          <p:nvPr>
            <p:ph type="body" idx="1"/>
          </p:nvPr>
        </p:nvSpPr>
        <p:spPr>
          <a:xfrm>
            <a:off x="381001" y="1524001"/>
            <a:ext cx="3030141" cy="842433"/>
          </a:xfrm>
        </p:spPr>
        <p:txBody>
          <a:bodyPr/>
          <a:lstStyle/>
          <a:p>
            <a:pPr algn="ctr"/>
            <a:r>
              <a:rPr lang="en-IN" dirty="0" smtClean="0"/>
              <a:t>Companies </a:t>
            </a:r>
            <a:r>
              <a:rPr lang="en-IN" dirty="0" smtClean="0"/>
              <a:t>Act</a:t>
            </a:r>
            <a:endParaRPr lang="en-IN" dirty="0"/>
          </a:p>
        </p:txBody>
      </p:sp>
      <p:sp>
        <p:nvSpPr>
          <p:cNvPr id="6" name="Content Placeholder 5"/>
          <p:cNvSpPr>
            <a:spLocks noGrp="1"/>
          </p:cNvSpPr>
          <p:nvPr>
            <p:ph sz="half" idx="2"/>
          </p:nvPr>
        </p:nvSpPr>
        <p:spPr/>
        <p:txBody>
          <a:bodyPr/>
          <a:lstStyle/>
          <a:p>
            <a:r>
              <a:rPr lang="en-IN" dirty="0" smtClean="0"/>
              <a:t>Includes any receipt of money</a:t>
            </a:r>
          </a:p>
          <a:p>
            <a:r>
              <a:rPr lang="en-IN" dirty="0" smtClean="0"/>
              <a:t>By way of deposit </a:t>
            </a:r>
            <a:r>
              <a:rPr lang="en-IN" dirty="0" smtClean="0"/>
              <a:t>or </a:t>
            </a:r>
            <a:r>
              <a:rPr lang="en-IN" dirty="0" smtClean="0"/>
              <a:t>loan or in any other form</a:t>
            </a:r>
          </a:p>
          <a:p>
            <a:pPr>
              <a:buNone/>
            </a:pPr>
            <a:r>
              <a:rPr lang="en-IN" dirty="0" smtClean="0"/>
              <a:t>	</a:t>
            </a:r>
            <a:r>
              <a:rPr lang="en-IN" dirty="0" smtClean="0"/>
              <a:t> </a:t>
            </a:r>
          </a:p>
          <a:p>
            <a:endParaRPr lang="en-IN" dirty="0"/>
          </a:p>
        </p:txBody>
      </p:sp>
      <p:sp>
        <p:nvSpPr>
          <p:cNvPr id="7" name="Text Placeholder 6"/>
          <p:cNvSpPr>
            <a:spLocks noGrp="1"/>
          </p:cNvSpPr>
          <p:nvPr>
            <p:ph type="body" sz="quarter" idx="3"/>
          </p:nvPr>
        </p:nvSpPr>
        <p:spPr>
          <a:xfrm>
            <a:off x="3505201" y="1524001"/>
            <a:ext cx="3031331" cy="842433"/>
          </a:xfrm>
        </p:spPr>
        <p:txBody>
          <a:bodyPr/>
          <a:lstStyle/>
          <a:p>
            <a:pPr algn="ctr"/>
            <a:r>
              <a:rPr lang="en-IN" dirty="0" smtClean="0"/>
              <a:t>Ordinance</a:t>
            </a:r>
            <a:endParaRPr lang="en-IN" dirty="0"/>
          </a:p>
        </p:txBody>
      </p:sp>
      <p:sp>
        <p:nvSpPr>
          <p:cNvPr id="8" name="Content Placeholder 7"/>
          <p:cNvSpPr>
            <a:spLocks noGrp="1"/>
          </p:cNvSpPr>
          <p:nvPr>
            <p:ph sz="quarter" idx="4"/>
          </p:nvPr>
        </p:nvSpPr>
        <p:spPr>
          <a:xfrm>
            <a:off x="3505201" y="2667000"/>
            <a:ext cx="3031331" cy="5268384"/>
          </a:xfrm>
        </p:spPr>
        <p:txBody>
          <a:bodyPr/>
          <a:lstStyle/>
          <a:p>
            <a:pPr algn="just"/>
            <a:r>
              <a:rPr lang="en-IN" sz="2000" dirty="0" smtClean="0"/>
              <a:t>Means amount of money received </a:t>
            </a:r>
          </a:p>
          <a:p>
            <a:pPr algn="just"/>
            <a:r>
              <a:rPr lang="en-IN" sz="2000" dirty="0" smtClean="0"/>
              <a:t>By </a:t>
            </a:r>
            <a:r>
              <a:rPr lang="en-IN" sz="2000" dirty="0" smtClean="0"/>
              <a:t>way of an </a:t>
            </a:r>
            <a:r>
              <a:rPr lang="en-IN" sz="2000" b="1" dirty="0" smtClean="0"/>
              <a:t>advance</a:t>
            </a:r>
            <a:r>
              <a:rPr lang="en-IN" sz="2000" dirty="0" smtClean="0"/>
              <a:t> or loan or any other form</a:t>
            </a:r>
          </a:p>
          <a:p>
            <a:pPr algn="just"/>
            <a:r>
              <a:rPr lang="en-IN" sz="2000" dirty="0" smtClean="0"/>
              <a:t>With a </a:t>
            </a:r>
            <a:r>
              <a:rPr lang="en-IN" sz="2000" b="1" dirty="0" smtClean="0"/>
              <a:t>promise to return</a:t>
            </a:r>
            <a:endParaRPr lang="en-IN" sz="2000" dirty="0" smtClean="0"/>
          </a:p>
          <a:p>
            <a:pPr algn="just"/>
            <a:r>
              <a:rPr lang="en-IN" sz="2000" dirty="0" smtClean="0"/>
              <a:t>Whether after a specified period or </a:t>
            </a:r>
            <a:r>
              <a:rPr lang="en-IN" sz="2000" dirty="0" smtClean="0"/>
              <a:t>otherwise</a:t>
            </a:r>
          </a:p>
          <a:p>
            <a:pPr algn="just"/>
            <a:r>
              <a:rPr lang="en-IN" sz="2000" dirty="0" smtClean="0"/>
              <a:t>Either in </a:t>
            </a:r>
            <a:r>
              <a:rPr lang="en-IN" sz="2000" b="1" dirty="0" smtClean="0"/>
              <a:t>cash or in kind </a:t>
            </a:r>
            <a:r>
              <a:rPr lang="en-IN" sz="2000" dirty="0" smtClean="0"/>
              <a:t>or in any other form of a specified service</a:t>
            </a:r>
          </a:p>
          <a:p>
            <a:pPr algn="just"/>
            <a:r>
              <a:rPr lang="en-IN" sz="2000" dirty="0" smtClean="0"/>
              <a:t>With or without any interest, </a:t>
            </a:r>
            <a:r>
              <a:rPr lang="en-IN" sz="2000" b="1" dirty="0" smtClean="0"/>
              <a:t>bonus, profit or in any other form</a:t>
            </a:r>
            <a:r>
              <a:rPr lang="en-IN" sz="2000" dirty="0" smtClean="0"/>
              <a:t>.</a:t>
            </a:r>
          </a:p>
          <a:p>
            <a:pPr algn="just"/>
            <a:endParaRPr lang="en-IN" dirty="0" smtClean="0"/>
          </a:p>
          <a:p>
            <a:pPr algn="just"/>
            <a:endParaRPr lang="en-IN"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DEFINITIONS </a:t>
            </a:r>
            <a:r>
              <a:rPr lang="en-IN" b="1" dirty="0" smtClean="0"/>
              <a:t>Cont…3</a:t>
            </a:r>
            <a:r>
              <a:rPr lang="en-IN" dirty="0" smtClean="0"/>
              <a:t/>
            </a:r>
            <a:br>
              <a:rPr lang="en-IN" dirty="0" smtClean="0"/>
            </a:br>
            <a:endParaRPr lang="en-IN" dirty="0"/>
          </a:p>
        </p:txBody>
      </p:sp>
      <p:sp>
        <p:nvSpPr>
          <p:cNvPr id="3" name="Text Placeholder 2"/>
          <p:cNvSpPr>
            <a:spLocks noGrp="1"/>
          </p:cNvSpPr>
          <p:nvPr>
            <p:ph type="body" idx="1"/>
          </p:nvPr>
        </p:nvSpPr>
        <p:spPr>
          <a:xfrm>
            <a:off x="304801" y="1371600"/>
            <a:ext cx="3030141" cy="853016"/>
          </a:xfrm>
        </p:spPr>
        <p:txBody>
          <a:bodyPr/>
          <a:lstStyle/>
          <a:p>
            <a:pPr algn="ctr"/>
            <a:r>
              <a:rPr lang="en-IN" dirty="0" smtClean="0"/>
              <a:t>Companies Act</a:t>
            </a:r>
          </a:p>
          <a:p>
            <a:endParaRPr lang="en-IN" dirty="0"/>
          </a:p>
        </p:txBody>
      </p:sp>
      <p:sp>
        <p:nvSpPr>
          <p:cNvPr id="4" name="Content Placeholder 3"/>
          <p:cNvSpPr>
            <a:spLocks noGrp="1"/>
          </p:cNvSpPr>
          <p:nvPr>
            <p:ph sz="half" idx="2"/>
          </p:nvPr>
        </p:nvSpPr>
        <p:spPr>
          <a:xfrm>
            <a:off x="381001" y="1905000"/>
            <a:ext cx="3030141" cy="5268384"/>
          </a:xfrm>
        </p:spPr>
        <p:txBody>
          <a:bodyPr/>
          <a:lstStyle/>
          <a:p>
            <a:pPr lvl="1"/>
            <a:endParaRPr lang="en-IN" dirty="0" smtClean="0"/>
          </a:p>
          <a:p>
            <a:r>
              <a:rPr lang="en-IN" dirty="0" smtClean="0"/>
              <a:t>Applicable </a:t>
            </a:r>
            <a:r>
              <a:rPr lang="en-IN" dirty="0" smtClean="0"/>
              <a:t>only to Companies</a:t>
            </a:r>
          </a:p>
          <a:p>
            <a:endParaRPr lang="en-IN" dirty="0"/>
          </a:p>
        </p:txBody>
      </p:sp>
      <p:sp>
        <p:nvSpPr>
          <p:cNvPr id="5" name="Text Placeholder 4"/>
          <p:cNvSpPr>
            <a:spLocks noGrp="1"/>
          </p:cNvSpPr>
          <p:nvPr>
            <p:ph type="body" sz="quarter" idx="3"/>
          </p:nvPr>
        </p:nvSpPr>
        <p:spPr>
          <a:xfrm>
            <a:off x="3429001" y="1371600"/>
            <a:ext cx="3031331" cy="853016"/>
          </a:xfrm>
        </p:spPr>
        <p:txBody>
          <a:bodyPr/>
          <a:lstStyle/>
          <a:p>
            <a:pPr algn="ctr"/>
            <a:r>
              <a:rPr lang="en-IN" dirty="0" smtClean="0"/>
              <a:t>Ordinance</a:t>
            </a:r>
          </a:p>
          <a:p>
            <a:endParaRPr lang="en-IN" dirty="0"/>
          </a:p>
        </p:txBody>
      </p:sp>
      <p:sp>
        <p:nvSpPr>
          <p:cNvPr id="6" name="Content Placeholder 5"/>
          <p:cNvSpPr>
            <a:spLocks noGrp="1"/>
          </p:cNvSpPr>
          <p:nvPr>
            <p:ph sz="quarter" idx="4"/>
          </p:nvPr>
        </p:nvSpPr>
        <p:spPr>
          <a:xfrm>
            <a:off x="3505201" y="1905000"/>
            <a:ext cx="3031331" cy="5268384"/>
          </a:xfrm>
        </p:spPr>
        <p:txBody>
          <a:bodyPr/>
          <a:lstStyle/>
          <a:p>
            <a:pPr algn="just"/>
            <a:r>
              <a:rPr lang="en-IN" dirty="0" smtClean="0"/>
              <a:t>“Deposit Taker” defined</a:t>
            </a:r>
          </a:p>
          <a:p>
            <a:pPr lvl="0" algn="just"/>
            <a:endParaRPr lang="en-IN" dirty="0" smtClean="0"/>
          </a:p>
          <a:p>
            <a:pPr lvl="0" algn="just"/>
            <a:r>
              <a:rPr lang="en-IN" dirty="0" smtClean="0"/>
              <a:t>Any </a:t>
            </a:r>
            <a:r>
              <a:rPr lang="en-IN" dirty="0" smtClean="0"/>
              <a:t>individual of a group of Individuals</a:t>
            </a:r>
          </a:p>
          <a:p>
            <a:pPr lvl="0" algn="just"/>
            <a:endParaRPr lang="en-IN" dirty="0" smtClean="0"/>
          </a:p>
          <a:p>
            <a:pPr lvl="0" algn="just"/>
            <a:r>
              <a:rPr lang="en-IN" dirty="0" smtClean="0"/>
              <a:t>a </a:t>
            </a:r>
            <a:r>
              <a:rPr lang="en-IN" dirty="0" smtClean="0"/>
              <a:t>proprietorship concern;</a:t>
            </a:r>
          </a:p>
          <a:p>
            <a:pPr algn="just"/>
            <a:endParaRPr lang="en-IN" dirty="0" smtClean="0"/>
          </a:p>
          <a:p>
            <a:pPr algn="just"/>
            <a:r>
              <a:rPr lang="en-IN" dirty="0" smtClean="0"/>
              <a:t>a </a:t>
            </a:r>
            <a:r>
              <a:rPr lang="en-IN" dirty="0" smtClean="0"/>
              <a:t>partnership firm (whether registered or not);</a:t>
            </a:r>
          </a:p>
          <a:p>
            <a:pPr algn="just"/>
            <a:endParaRPr lang="en-IN"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
            </a:r>
            <a:br>
              <a:rPr lang="en-IN" b="1" dirty="0" smtClean="0"/>
            </a:br>
            <a:r>
              <a:rPr lang="en-IN" b="1" dirty="0" smtClean="0"/>
              <a:t>DEFINITIONS Cont…4 </a:t>
            </a:r>
            <a:r>
              <a:rPr lang="en-IN" dirty="0" smtClean="0"/>
              <a:t/>
            </a:r>
            <a:br>
              <a:rPr lang="en-IN" dirty="0" smtClean="0"/>
            </a:br>
            <a:endParaRPr lang="en-IN" dirty="0"/>
          </a:p>
        </p:txBody>
      </p:sp>
      <p:sp>
        <p:nvSpPr>
          <p:cNvPr id="6" name="Content Placeholder 5"/>
          <p:cNvSpPr>
            <a:spLocks noGrp="1"/>
          </p:cNvSpPr>
          <p:nvPr>
            <p:ph idx="1"/>
          </p:nvPr>
        </p:nvSpPr>
        <p:spPr>
          <a:xfrm>
            <a:off x="342900" y="2575985"/>
            <a:ext cx="6172200" cy="6034617"/>
          </a:xfrm>
        </p:spPr>
        <p:txBody>
          <a:bodyPr/>
          <a:lstStyle/>
          <a:p>
            <a:pPr algn="just"/>
            <a:r>
              <a:rPr lang="en-IN" sz="2800" dirty="0" smtClean="0"/>
              <a:t>a limited liability partnership </a:t>
            </a:r>
            <a:r>
              <a:rPr lang="en-IN" sz="2800" dirty="0" smtClean="0"/>
              <a:t>registered </a:t>
            </a:r>
            <a:r>
              <a:rPr lang="en-IN" sz="2800" dirty="0" smtClean="0"/>
              <a:t>under the Limited Liability</a:t>
            </a:r>
          </a:p>
          <a:p>
            <a:pPr algn="just"/>
            <a:r>
              <a:rPr lang="en-IN" sz="2800" dirty="0" smtClean="0"/>
              <a:t>Partnership </a:t>
            </a:r>
            <a:r>
              <a:rPr lang="en-IN" sz="2800" dirty="0" smtClean="0"/>
              <a:t>Act, 2008;</a:t>
            </a:r>
          </a:p>
          <a:p>
            <a:pPr algn="just"/>
            <a:r>
              <a:rPr lang="en-IN" sz="2800" dirty="0" smtClean="0"/>
              <a:t>a </a:t>
            </a:r>
            <a:r>
              <a:rPr lang="en-IN" sz="2800" dirty="0" smtClean="0"/>
              <a:t>company;</a:t>
            </a:r>
          </a:p>
          <a:p>
            <a:pPr algn="just"/>
            <a:r>
              <a:rPr lang="en-IN" sz="2800" dirty="0" smtClean="0"/>
              <a:t>an </a:t>
            </a:r>
            <a:r>
              <a:rPr lang="en-IN" sz="2800" dirty="0" smtClean="0"/>
              <a:t>association of </a:t>
            </a:r>
            <a:r>
              <a:rPr lang="en-IN" sz="2800" dirty="0" smtClean="0"/>
              <a:t>persons</a:t>
            </a:r>
          </a:p>
          <a:p>
            <a:pPr algn="just"/>
            <a:r>
              <a:rPr lang="en-IN" sz="2800" dirty="0" smtClean="0"/>
              <a:t>a trust (being a private trust governed under the provisions of the Indian Trusts Act, 1882 or a public trust, whether registered or not);</a:t>
            </a:r>
          </a:p>
          <a:p>
            <a:pPr algn="just"/>
            <a:r>
              <a:rPr lang="en-IN" sz="2800" dirty="0" smtClean="0"/>
              <a:t>a </a:t>
            </a:r>
            <a:r>
              <a:rPr lang="en-IN" sz="2800" dirty="0" smtClean="0"/>
              <a:t>co-operative society or a multi-State co-operative society; or</a:t>
            </a:r>
          </a:p>
          <a:p>
            <a:pPr algn="just"/>
            <a:endParaRPr lang="en-IN" sz="2800" dirty="0" smtClean="0"/>
          </a:p>
          <a:p>
            <a:pPr algn="just"/>
            <a:endParaRPr lang="en-IN" sz="2800" dirty="0" smtClean="0"/>
          </a:p>
          <a:p>
            <a:endParaRPr lang="en-IN" sz="2800" dirty="0"/>
          </a:p>
        </p:txBody>
      </p:sp>
      <p:sp>
        <p:nvSpPr>
          <p:cNvPr id="5" name="Text Placeholder 4"/>
          <p:cNvSpPr>
            <a:spLocks noGrp="1"/>
          </p:cNvSpPr>
          <p:nvPr>
            <p:ph type="body" idx="4294967295"/>
          </p:nvPr>
        </p:nvSpPr>
        <p:spPr>
          <a:xfrm>
            <a:off x="1905000" y="1660525"/>
            <a:ext cx="3030538" cy="854075"/>
          </a:xfrm>
        </p:spPr>
        <p:txBody>
          <a:bodyPr/>
          <a:lstStyle/>
          <a:p>
            <a:pPr algn="ctr">
              <a:buNone/>
            </a:pPr>
            <a:r>
              <a:rPr lang="en-IN" sz="3600" b="1" dirty="0" smtClean="0"/>
              <a:t>Ordinance</a:t>
            </a:r>
            <a:endParaRPr lang="en-IN" b="1" dirty="0" smtClean="0"/>
          </a:p>
          <a:p>
            <a:pPr algn="ct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
            </a:r>
            <a:br>
              <a:rPr lang="en-IN" b="1" dirty="0" smtClean="0"/>
            </a:br>
            <a:r>
              <a:rPr lang="en-IN" b="1" dirty="0" smtClean="0"/>
              <a:t>DEFINITIONS Cont…5</a:t>
            </a:r>
            <a:br>
              <a:rPr lang="en-IN" b="1" dirty="0" smtClean="0"/>
            </a:br>
            <a:r>
              <a:rPr lang="en-IN" b="1" dirty="0" smtClean="0"/>
              <a:t> </a:t>
            </a:r>
            <a:r>
              <a:rPr lang="en-IN" dirty="0" smtClean="0"/>
              <a:t/>
            </a:r>
            <a:br>
              <a:rPr lang="en-IN" dirty="0" smtClean="0"/>
            </a:br>
            <a:endParaRPr lang="en-IN" dirty="0"/>
          </a:p>
        </p:txBody>
      </p:sp>
      <p:sp>
        <p:nvSpPr>
          <p:cNvPr id="6" name="Content Placeholder 5"/>
          <p:cNvSpPr>
            <a:spLocks noGrp="1"/>
          </p:cNvSpPr>
          <p:nvPr>
            <p:ph idx="1"/>
          </p:nvPr>
        </p:nvSpPr>
        <p:spPr>
          <a:xfrm>
            <a:off x="342900" y="2667000"/>
            <a:ext cx="6172200" cy="5501221"/>
          </a:xfrm>
        </p:spPr>
        <p:txBody>
          <a:bodyPr/>
          <a:lstStyle/>
          <a:p>
            <a:pPr algn="just"/>
            <a:r>
              <a:rPr lang="en-IN" sz="2400" dirty="0" smtClean="0"/>
              <a:t>any other arrangement of whatsoever nature, receiving or soliciting deposits,</a:t>
            </a:r>
          </a:p>
          <a:p>
            <a:r>
              <a:rPr lang="en-IN" sz="2400" dirty="0" smtClean="0"/>
              <a:t>but </a:t>
            </a:r>
            <a:r>
              <a:rPr lang="en-IN" sz="2400" dirty="0" smtClean="0"/>
              <a:t>does not include—</a:t>
            </a:r>
          </a:p>
          <a:p>
            <a:pPr lvl="1" algn="just"/>
            <a:r>
              <a:rPr lang="en-IN" sz="2000" dirty="0" smtClean="0"/>
              <a:t>(</a:t>
            </a:r>
            <a:r>
              <a:rPr lang="en-IN" sz="2000" i="1" dirty="0" err="1" smtClean="0"/>
              <a:t>i</a:t>
            </a:r>
            <a:r>
              <a:rPr lang="en-IN" sz="2000" dirty="0" smtClean="0"/>
              <a:t>) a Corporation incorporated under an Act of Parliament or a </a:t>
            </a:r>
            <a:r>
              <a:rPr lang="en-IN" sz="2000" dirty="0" smtClean="0"/>
              <a:t>State Legislature</a:t>
            </a:r>
            <a:r>
              <a:rPr lang="en-IN" sz="2000" dirty="0" smtClean="0"/>
              <a:t>;</a:t>
            </a:r>
          </a:p>
          <a:p>
            <a:pPr lvl="1" algn="just"/>
            <a:r>
              <a:rPr lang="en-IN" sz="2000" dirty="0" smtClean="0"/>
              <a:t>(</a:t>
            </a:r>
            <a:r>
              <a:rPr lang="en-IN" sz="2000" i="1" dirty="0" smtClean="0"/>
              <a:t>ii</a:t>
            </a:r>
            <a:r>
              <a:rPr lang="en-IN" sz="2000" dirty="0" smtClean="0"/>
              <a:t>) a banking company, a corresponding new bank, the State Bank </a:t>
            </a:r>
            <a:r>
              <a:rPr lang="en-IN" sz="2000" dirty="0" smtClean="0"/>
              <a:t>of India</a:t>
            </a:r>
            <a:r>
              <a:rPr lang="en-IN" sz="2000" dirty="0" smtClean="0"/>
              <a:t>, a subsidiary bank, a regional rural bank, a co-operative bank or a </a:t>
            </a:r>
            <a:r>
              <a:rPr lang="en-IN" sz="2000" dirty="0" smtClean="0"/>
              <a:t>multi-state </a:t>
            </a:r>
            <a:r>
              <a:rPr lang="en-IN" sz="2000" dirty="0" smtClean="0"/>
              <a:t>co-operative bank as defined in the Banking Regulation Act,1949; </a:t>
            </a:r>
          </a:p>
          <a:p>
            <a:endParaRPr lang="en-IN" sz="2400" dirty="0" smtClean="0"/>
          </a:p>
          <a:p>
            <a:pPr algn="just"/>
            <a:endParaRPr lang="en-IN" sz="2400" dirty="0" smtClean="0"/>
          </a:p>
        </p:txBody>
      </p:sp>
      <p:sp>
        <p:nvSpPr>
          <p:cNvPr id="5" name="Text Placeholder 4"/>
          <p:cNvSpPr>
            <a:spLocks noGrp="1"/>
          </p:cNvSpPr>
          <p:nvPr>
            <p:ph type="body" sz="quarter" idx="4294967295"/>
          </p:nvPr>
        </p:nvSpPr>
        <p:spPr>
          <a:xfrm>
            <a:off x="2209801" y="1812925"/>
            <a:ext cx="3030537" cy="854075"/>
          </a:xfrm>
        </p:spPr>
        <p:txBody>
          <a:bodyPr/>
          <a:lstStyle/>
          <a:p>
            <a:pPr algn="ctr">
              <a:buNone/>
            </a:pPr>
            <a:r>
              <a:rPr lang="en-IN" sz="3600" b="1" dirty="0" smtClean="0"/>
              <a:t>Ordinance</a:t>
            </a:r>
            <a:endParaRPr lang="en-IN"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b="1" dirty="0" smtClean="0"/>
              <a:t>Exclusions </a:t>
            </a:r>
            <a:r>
              <a:rPr lang="en-IN" dirty="0" smtClean="0"/>
              <a:t/>
            </a:r>
            <a:br>
              <a:rPr lang="en-IN" dirty="0" smtClean="0"/>
            </a:br>
            <a:endParaRPr lang="en-IN" dirty="0"/>
          </a:p>
        </p:txBody>
      </p:sp>
      <p:sp>
        <p:nvSpPr>
          <p:cNvPr id="5" name="Text Placeholder 4"/>
          <p:cNvSpPr>
            <a:spLocks noGrp="1"/>
          </p:cNvSpPr>
          <p:nvPr>
            <p:ph type="body" idx="1"/>
          </p:nvPr>
        </p:nvSpPr>
        <p:spPr>
          <a:xfrm>
            <a:off x="342902" y="1371600"/>
            <a:ext cx="3030141" cy="853016"/>
          </a:xfrm>
        </p:spPr>
        <p:txBody>
          <a:bodyPr/>
          <a:lstStyle/>
          <a:p>
            <a:pPr algn="ctr"/>
            <a:r>
              <a:rPr lang="en-IN" dirty="0" smtClean="0"/>
              <a:t>Companies Act</a:t>
            </a:r>
            <a:endParaRPr lang="en-IN" dirty="0"/>
          </a:p>
        </p:txBody>
      </p:sp>
      <p:sp>
        <p:nvSpPr>
          <p:cNvPr id="6" name="Content Placeholder 5"/>
          <p:cNvSpPr>
            <a:spLocks noGrp="1"/>
          </p:cNvSpPr>
          <p:nvPr>
            <p:ph sz="half" idx="2"/>
          </p:nvPr>
        </p:nvSpPr>
        <p:spPr>
          <a:xfrm>
            <a:off x="342902" y="2438401"/>
            <a:ext cx="3030141" cy="5729817"/>
          </a:xfrm>
        </p:spPr>
        <p:txBody>
          <a:bodyPr/>
          <a:lstStyle/>
          <a:p>
            <a:pPr algn="just"/>
            <a:r>
              <a:rPr lang="en-IN" sz="2000" dirty="0" smtClean="0"/>
              <a:t>Loans or facility from </a:t>
            </a:r>
            <a:r>
              <a:rPr lang="en-IN" sz="2000" dirty="0" smtClean="0"/>
              <a:t>banks</a:t>
            </a:r>
            <a:r>
              <a:rPr lang="en-IN" sz="2000" dirty="0" smtClean="0"/>
              <a:t>;</a:t>
            </a:r>
          </a:p>
          <a:p>
            <a:pPr algn="just"/>
            <a:r>
              <a:rPr lang="en-IN" sz="2000" dirty="0" smtClean="0"/>
              <a:t>Loans </a:t>
            </a:r>
            <a:r>
              <a:rPr lang="en-IN" sz="2000" dirty="0" smtClean="0"/>
              <a:t>from Public </a:t>
            </a:r>
            <a:r>
              <a:rPr lang="en-IN" sz="2000" dirty="0" smtClean="0"/>
              <a:t>Financial Institutions / Insurance </a:t>
            </a:r>
            <a:r>
              <a:rPr lang="en-IN" sz="2000" dirty="0" smtClean="0"/>
              <a:t>Companies;</a:t>
            </a:r>
          </a:p>
          <a:p>
            <a:endParaRPr lang="en-IN" sz="2000" dirty="0" smtClean="0"/>
          </a:p>
          <a:p>
            <a:r>
              <a:rPr lang="en-IN" sz="2000" dirty="0" smtClean="0"/>
              <a:t>any </a:t>
            </a:r>
            <a:r>
              <a:rPr lang="en-IN" sz="2000" dirty="0" smtClean="0"/>
              <a:t>amount received by a company from any other company;</a:t>
            </a:r>
          </a:p>
          <a:p>
            <a:endParaRPr lang="en-IN" sz="2000" dirty="0"/>
          </a:p>
        </p:txBody>
      </p:sp>
      <p:sp>
        <p:nvSpPr>
          <p:cNvPr id="7" name="Text Placeholder 6"/>
          <p:cNvSpPr>
            <a:spLocks noGrp="1"/>
          </p:cNvSpPr>
          <p:nvPr>
            <p:ph type="body" sz="quarter" idx="3"/>
          </p:nvPr>
        </p:nvSpPr>
        <p:spPr>
          <a:xfrm>
            <a:off x="3483772" y="1371600"/>
            <a:ext cx="3031331" cy="853016"/>
          </a:xfrm>
        </p:spPr>
        <p:txBody>
          <a:bodyPr/>
          <a:lstStyle/>
          <a:p>
            <a:pPr algn="ctr"/>
            <a:r>
              <a:rPr lang="en-IN" dirty="0" smtClean="0"/>
              <a:t>Ordinance</a:t>
            </a:r>
            <a:endParaRPr lang="en-IN" dirty="0"/>
          </a:p>
        </p:txBody>
      </p:sp>
      <p:sp>
        <p:nvSpPr>
          <p:cNvPr id="8" name="Content Placeholder 7"/>
          <p:cNvSpPr>
            <a:spLocks noGrp="1"/>
          </p:cNvSpPr>
          <p:nvPr>
            <p:ph sz="quarter" idx="4"/>
          </p:nvPr>
        </p:nvSpPr>
        <p:spPr>
          <a:xfrm>
            <a:off x="3483772" y="2362200"/>
            <a:ext cx="3031331" cy="6324600"/>
          </a:xfrm>
        </p:spPr>
        <p:txBody>
          <a:bodyPr/>
          <a:lstStyle/>
          <a:p>
            <a:pPr algn="just"/>
            <a:r>
              <a:rPr lang="en-IN" sz="1800" dirty="0" smtClean="0"/>
              <a:t>amounts received as loan from a scheduled bank or a co-operative bank or any other banking company as defined in section 5 of the </a:t>
            </a:r>
            <a:r>
              <a:rPr lang="en-IN" sz="1800" dirty="0" smtClean="0"/>
              <a:t>Banking Regulation </a:t>
            </a:r>
            <a:r>
              <a:rPr lang="en-IN" sz="1800" dirty="0" smtClean="0"/>
              <a:t>Act, 1949</a:t>
            </a:r>
          </a:p>
          <a:p>
            <a:endParaRPr lang="en-IN" sz="1800" dirty="0" smtClean="0"/>
          </a:p>
          <a:p>
            <a:pPr algn="just"/>
            <a:r>
              <a:rPr lang="en-IN" sz="1800" dirty="0" smtClean="0"/>
              <a:t>amounts </a:t>
            </a:r>
            <a:r>
              <a:rPr lang="en-IN" sz="1800" dirty="0" smtClean="0"/>
              <a:t>received by way of contributions towards the capital by partners of any partnership firm or a limited liability partnership</a:t>
            </a:r>
          </a:p>
          <a:p>
            <a:pPr algn="just"/>
            <a:r>
              <a:rPr lang="en-IN" sz="1800" dirty="0" smtClean="0"/>
              <a:t> </a:t>
            </a:r>
            <a:r>
              <a:rPr lang="en-IN" sz="1800" dirty="0" smtClean="0"/>
              <a:t>amounts </a:t>
            </a:r>
            <a:r>
              <a:rPr lang="en-IN" sz="1800" dirty="0" smtClean="0"/>
              <a:t>received by an individual by way of loan from his relatives or amounts received by any firm by way of loan from the relatives of any of its partners</a:t>
            </a:r>
          </a:p>
          <a:p>
            <a:pPr algn="just"/>
            <a:endParaRPr lang="en-IN"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81000"/>
            <a:ext cx="6172200" cy="1524000"/>
          </a:xfrm>
        </p:spPr>
        <p:txBody>
          <a:bodyPr/>
          <a:lstStyle/>
          <a:p>
            <a:r>
              <a:rPr lang="en-IN" b="1" dirty="0" smtClean="0"/>
              <a:t>Exclusions Cont…2</a:t>
            </a:r>
            <a:br>
              <a:rPr lang="en-IN" b="1" dirty="0" smtClean="0"/>
            </a:br>
            <a:r>
              <a:rPr lang="en-IN" sz="3600" b="1" dirty="0" smtClean="0"/>
              <a:t>Companies Act</a:t>
            </a:r>
            <a:endParaRPr lang="en-IN" dirty="0"/>
          </a:p>
        </p:txBody>
      </p:sp>
      <p:sp>
        <p:nvSpPr>
          <p:cNvPr id="3" name="Text Placeholder 2"/>
          <p:cNvSpPr>
            <a:spLocks noGrp="1"/>
          </p:cNvSpPr>
          <p:nvPr>
            <p:ph idx="1"/>
          </p:nvPr>
        </p:nvSpPr>
        <p:spPr>
          <a:xfrm>
            <a:off x="381000" y="1981200"/>
            <a:ext cx="6172200" cy="7162800"/>
          </a:xfrm>
        </p:spPr>
        <p:txBody>
          <a:bodyPr/>
          <a:lstStyle/>
          <a:p>
            <a:pPr algn="just"/>
            <a:r>
              <a:rPr lang="en-IN" sz="2000" dirty="0" smtClean="0"/>
              <a:t>Any </a:t>
            </a:r>
            <a:r>
              <a:rPr lang="en-IN" sz="2000" dirty="0" smtClean="0"/>
              <a:t>amount received through Public offer. However, if securities not allotted within 60 days and refund not made within 15 days then such amount will be treated as Deposit</a:t>
            </a:r>
            <a:r>
              <a:rPr lang="en-IN" sz="2000" dirty="0" smtClean="0"/>
              <a:t>;</a:t>
            </a:r>
          </a:p>
          <a:p>
            <a:pPr algn="just">
              <a:buNone/>
            </a:pPr>
            <a:endParaRPr lang="en-IN" sz="2000" dirty="0" smtClean="0"/>
          </a:p>
          <a:p>
            <a:pPr algn="just"/>
            <a:r>
              <a:rPr lang="en-IN" sz="2000" dirty="0" smtClean="0"/>
              <a:t> </a:t>
            </a:r>
            <a:r>
              <a:rPr lang="en-IN" sz="2000" dirty="0" smtClean="0"/>
              <a:t>Any </a:t>
            </a:r>
            <a:r>
              <a:rPr lang="en-IN" sz="2000" dirty="0" smtClean="0"/>
              <a:t>amount received from the </a:t>
            </a:r>
            <a:r>
              <a:rPr lang="en-IN" sz="2000" b="1" dirty="0" smtClean="0"/>
              <a:t>director</a:t>
            </a:r>
            <a:r>
              <a:rPr lang="en-IN" sz="2000" dirty="0" smtClean="0"/>
              <a:t> of the company and in case of private company also from the relative of the director of the company subject to the condition that the amount has been given from </a:t>
            </a:r>
            <a:r>
              <a:rPr lang="en-IN" sz="2000" dirty="0" err="1" smtClean="0"/>
              <a:t>own’s</a:t>
            </a:r>
            <a:r>
              <a:rPr lang="en-IN" sz="2000" dirty="0" smtClean="0"/>
              <a:t> fund and not from </a:t>
            </a:r>
            <a:r>
              <a:rPr lang="en-IN" sz="2000" dirty="0" smtClean="0"/>
              <a:t>borrowings</a:t>
            </a:r>
          </a:p>
          <a:p>
            <a:pPr algn="just">
              <a:buNone/>
            </a:pPr>
            <a:endParaRPr lang="en-IN" sz="2000" dirty="0" smtClean="0"/>
          </a:p>
          <a:p>
            <a:pPr algn="just"/>
            <a:r>
              <a:rPr lang="en-IN" sz="2000" dirty="0" smtClean="0"/>
              <a:t> Any amount raised by the issue of bonds or debentures secured by a first charge or a charge ranking </a:t>
            </a:r>
            <a:r>
              <a:rPr lang="en-IN" sz="2000" dirty="0" err="1" smtClean="0"/>
              <a:t>pari</a:t>
            </a:r>
            <a:r>
              <a:rPr lang="en-IN" sz="2000" dirty="0" smtClean="0"/>
              <a:t> </a:t>
            </a:r>
            <a:r>
              <a:rPr lang="en-IN" sz="2000" dirty="0" err="1" smtClean="0"/>
              <a:t>passu</a:t>
            </a:r>
            <a:r>
              <a:rPr lang="en-IN" sz="2000" dirty="0" smtClean="0"/>
              <a:t> with the first charge, compulsorily convertible within 10 </a:t>
            </a:r>
            <a:r>
              <a:rPr lang="en-IN" sz="2000" dirty="0" smtClean="0"/>
              <a:t>years</a:t>
            </a:r>
          </a:p>
          <a:p>
            <a:pPr algn="just">
              <a:buNone/>
            </a:pPr>
            <a:endParaRPr lang="en-IN" sz="2000" dirty="0" smtClean="0"/>
          </a:p>
          <a:p>
            <a:pPr algn="just"/>
            <a:r>
              <a:rPr lang="en-IN" sz="2000" dirty="0" smtClean="0"/>
              <a:t> </a:t>
            </a:r>
            <a:r>
              <a:rPr lang="en-IN" sz="2000" dirty="0" smtClean="0"/>
              <a:t>Non-interest-bearing </a:t>
            </a:r>
            <a:r>
              <a:rPr lang="en-IN" sz="2000" dirty="0" smtClean="0"/>
              <a:t>security deposit from employee of the company under the contract of employment to the extent not exceeding his annual salary</a:t>
            </a:r>
          </a:p>
          <a:p>
            <a:pPr algn="just">
              <a:buNone/>
            </a:pPr>
            <a:endParaRPr lang="en-IN" sz="20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Exclusions </a:t>
            </a:r>
            <a:r>
              <a:rPr lang="en-IN" b="1" dirty="0" smtClean="0"/>
              <a:t>Cont…3</a:t>
            </a:r>
            <a:r>
              <a:rPr lang="en-IN" b="1" dirty="0" smtClean="0"/>
              <a:t/>
            </a:r>
            <a:br>
              <a:rPr lang="en-IN" b="1" dirty="0" smtClean="0"/>
            </a:br>
            <a:r>
              <a:rPr lang="en-IN" sz="3600" b="1" dirty="0" smtClean="0"/>
              <a:t>Companies Act</a:t>
            </a:r>
            <a:endParaRPr lang="en-IN" dirty="0"/>
          </a:p>
        </p:txBody>
      </p:sp>
      <p:sp>
        <p:nvSpPr>
          <p:cNvPr id="3" name="Text Placeholder 2"/>
          <p:cNvSpPr>
            <a:spLocks noGrp="1"/>
          </p:cNvSpPr>
          <p:nvPr>
            <p:ph idx="1"/>
          </p:nvPr>
        </p:nvSpPr>
        <p:spPr>
          <a:xfrm>
            <a:off x="342900" y="1524000"/>
            <a:ext cx="6172200" cy="7162800"/>
          </a:xfrm>
        </p:spPr>
        <p:txBody>
          <a:bodyPr/>
          <a:lstStyle/>
          <a:p>
            <a:pPr algn="just">
              <a:buNone/>
            </a:pPr>
            <a:r>
              <a:rPr lang="en-IN" sz="2000" dirty="0" smtClean="0"/>
              <a:t> </a:t>
            </a:r>
          </a:p>
          <a:p>
            <a:pPr algn="just"/>
            <a:r>
              <a:rPr lang="en-IN" sz="2000" dirty="0" smtClean="0"/>
              <a:t>Any non-interest bearing amount received and held in trust</a:t>
            </a:r>
          </a:p>
          <a:p>
            <a:pPr algn="just">
              <a:buNone/>
            </a:pPr>
            <a:endParaRPr lang="en-IN" sz="2000" dirty="0" smtClean="0"/>
          </a:p>
          <a:p>
            <a:pPr algn="just"/>
            <a:r>
              <a:rPr lang="en-IN" sz="2000" dirty="0" smtClean="0"/>
              <a:t>As advance towards consideration for future warranty or maintenance contract</a:t>
            </a:r>
          </a:p>
          <a:p>
            <a:pPr algn="just">
              <a:buNone/>
            </a:pPr>
            <a:endParaRPr lang="en-IN" sz="2000" dirty="0" smtClean="0"/>
          </a:p>
          <a:p>
            <a:pPr algn="just"/>
            <a:r>
              <a:rPr lang="en-IN" sz="2000" dirty="0" smtClean="0"/>
              <a:t>Any amount received by way of subscription in respect of a chit under the Chit Fund Act, 1982</a:t>
            </a:r>
          </a:p>
          <a:p>
            <a:pPr algn="just">
              <a:buNone/>
            </a:pPr>
            <a:endParaRPr lang="en-IN" sz="2000" dirty="0" smtClean="0"/>
          </a:p>
          <a:p>
            <a:pPr algn="just"/>
            <a:r>
              <a:rPr lang="en-IN" sz="2000" dirty="0" smtClean="0"/>
              <a:t>Any amount received by the company under any collective investment scheme</a:t>
            </a:r>
          </a:p>
          <a:p>
            <a:pPr algn="just">
              <a:buNone/>
            </a:pPr>
            <a:endParaRPr lang="en-IN" sz="2000" dirty="0" smtClean="0"/>
          </a:p>
          <a:p>
            <a:pPr algn="just"/>
            <a:r>
              <a:rPr lang="en-IN" sz="2000" dirty="0" smtClean="0"/>
              <a:t>Any amount received by a company from registered Alternate Investment Funds, Domestic Venture Capital Funds, Infrastructure Investment Trusts and Mutual Funds.</a:t>
            </a:r>
          </a:p>
          <a:p>
            <a:pPr algn="just"/>
            <a:endParaRPr lang="en-IN" sz="20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b="1" dirty="0" smtClean="0"/>
              <a:t>Exclusions </a:t>
            </a:r>
            <a:r>
              <a:rPr lang="en-IN" b="1" dirty="0" smtClean="0"/>
              <a:t>Cont…4</a:t>
            </a:r>
            <a:r>
              <a:rPr lang="en-IN" b="1" dirty="0" smtClean="0"/>
              <a:t/>
            </a:r>
            <a:br>
              <a:rPr lang="en-IN" b="1" dirty="0" smtClean="0"/>
            </a:br>
            <a:endParaRPr lang="en-IN" dirty="0"/>
          </a:p>
        </p:txBody>
      </p:sp>
      <p:sp>
        <p:nvSpPr>
          <p:cNvPr id="5" name="Text Placeholder 4"/>
          <p:cNvSpPr>
            <a:spLocks noGrp="1"/>
          </p:cNvSpPr>
          <p:nvPr>
            <p:ph type="body" idx="1"/>
          </p:nvPr>
        </p:nvSpPr>
        <p:spPr>
          <a:xfrm>
            <a:off x="381001" y="1066800"/>
            <a:ext cx="3030141" cy="853016"/>
          </a:xfrm>
        </p:spPr>
        <p:txBody>
          <a:bodyPr/>
          <a:lstStyle/>
          <a:p>
            <a:pPr algn="ctr"/>
            <a:r>
              <a:rPr lang="en-IN" dirty="0" smtClean="0"/>
              <a:t>Companies Act</a:t>
            </a:r>
            <a:endParaRPr lang="en-IN" dirty="0"/>
          </a:p>
        </p:txBody>
      </p:sp>
      <p:sp>
        <p:nvSpPr>
          <p:cNvPr id="6" name="Content Placeholder 5"/>
          <p:cNvSpPr>
            <a:spLocks noGrp="1"/>
          </p:cNvSpPr>
          <p:nvPr>
            <p:ph sz="half" idx="2"/>
          </p:nvPr>
        </p:nvSpPr>
        <p:spPr>
          <a:xfrm>
            <a:off x="342902" y="2057400"/>
            <a:ext cx="3030141" cy="6629400"/>
          </a:xfrm>
        </p:spPr>
        <p:txBody>
          <a:bodyPr/>
          <a:lstStyle/>
          <a:p>
            <a:pPr algn="just"/>
            <a:r>
              <a:rPr lang="en-IN" sz="2000" dirty="0" smtClean="0"/>
              <a:t>Any amount received in the course of business </a:t>
            </a:r>
            <a:r>
              <a:rPr lang="en-IN" sz="2000" dirty="0" smtClean="0"/>
              <a:t>–</a:t>
            </a:r>
          </a:p>
          <a:p>
            <a:pPr lvl="1" algn="just">
              <a:buNone/>
            </a:pPr>
            <a:endParaRPr lang="en-IN" dirty="0" smtClean="0"/>
          </a:p>
          <a:p>
            <a:pPr lvl="1" algn="just">
              <a:buNone/>
            </a:pPr>
            <a:endParaRPr lang="en-IN" dirty="0" smtClean="0"/>
          </a:p>
          <a:p>
            <a:pPr lvl="1" algn="just">
              <a:buNone/>
            </a:pPr>
            <a:endParaRPr lang="en-IN" dirty="0" smtClean="0"/>
          </a:p>
          <a:p>
            <a:pPr lvl="1" algn="just">
              <a:buNone/>
            </a:pPr>
            <a:endParaRPr lang="en-IN" dirty="0" smtClean="0"/>
          </a:p>
          <a:p>
            <a:pPr lvl="1" algn="just"/>
            <a:r>
              <a:rPr lang="en-IN" dirty="0" smtClean="0"/>
              <a:t>As </a:t>
            </a:r>
            <a:r>
              <a:rPr lang="en-IN" b="1" dirty="0" smtClean="0"/>
              <a:t>advance for supply of goods</a:t>
            </a:r>
            <a:r>
              <a:rPr lang="en-IN" dirty="0" smtClean="0"/>
              <a:t> or services provided that such goods or services are </a:t>
            </a:r>
            <a:r>
              <a:rPr lang="en-IN" b="1" dirty="0" smtClean="0"/>
              <a:t>supplied within 365 days</a:t>
            </a:r>
            <a:r>
              <a:rPr lang="en-IN" dirty="0" smtClean="0"/>
              <a:t> of the receipt of advance;</a:t>
            </a:r>
          </a:p>
          <a:p>
            <a:pPr lvl="1" algn="just">
              <a:buNone/>
            </a:pPr>
            <a:r>
              <a:rPr lang="en-IN" dirty="0" smtClean="0"/>
              <a:t> </a:t>
            </a:r>
          </a:p>
          <a:p>
            <a:pPr>
              <a:buNone/>
            </a:pPr>
            <a:endParaRPr lang="en-IN" dirty="0"/>
          </a:p>
        </p:txBody>
      </p:sp>
      <p:sp>
        <p:nvSpPr>
          <p:cNvPr id="7" name="Text Placeholder 6"/>
          <p:cNvSpPr>
            <a:spLocks noGrp="1"/>
          </p:cNvSpPr>
          <p:nvPr>
            <p:ph type="body" sz="quarter" idx="3"/>
          </p:nvPr>
        </p:nvSpPr>
        <p:spPr>
          <a:xfrm>
            <a:off x="3429001" y="1066800"/>
            <a:ext cx="3031331" cy="853016"/>
          </a:xfrm>
        </p:spPr>
        <p:txBody>
          <a:bodyPr/>
          <a:lstStyle/>
          <a:p>
            <a:pPr algn="ctr"/>
            <a:r>
              <a:rPr lang="en-IN" dirty="0" smtClean="0"/>
              <a:t>Ordinance</a:t>
            </a:r>
            <a:endParaRPr lang="en-IN" dirty="0"/>
          </a:p>
        </p:txBody>
      </p:sp>
      <p:sp>
        <p:nvSpPr>
          <p:cNvPr id="8" name="Content Placeholder 7"/>
          <p:cNvSpPr>
            <a:spLocks noGrp="1"/>
          </p:cNvSpPr>
          <p:nvPr>
            <p:ph sz="quarter" idx="4"/>
          </p:nvPr>
        </p:nvSpPr>
        <p:spPr>
          <a:xfrm>
            <a:off x="3505201" y="2133600"/>
            <a:ext cx="3031331" cy="6477000"/>
          </a:xfrm>
        </p:spPr>
        <p:txBody>
          <a:bodyPr/>
          <a:lstStyle/>
          <a:p>
            <a:pPr algn="just"/>
            <a:r>
              <a:rPr lang="en-IN" sz="2000" dirty="0" smtClean="0"/>
              <a:t>an </a:t>
            </a:r>
            <a:r>
              <a:rPr lang="en-IN" sz="2000" dirty="0" smtClean="0"/>
              <a:t>amount received </a:t>
            </a:r>
            <a:r>
              <a:rPr lang="en-IN" sz="2000" b="1" dirty="0" smtClean="0"/>
              <a:t>in the course</a:t>
            </a:r>
            <a:r>
              <a:rPr lang="en-IN" sz="2000" dirty="0" smtClean="0"/>
              <a:t> of, or </a:t>
            </a:r>
            <a:r>
              <a:rPr lang="en-IN" sz="2000" b="1" dirty="0" smtClean="0"/>
              <a:t>for the purpose</a:t>
            </a:r>
            <a:r>
              <a:rPr lang="en-IN" sz="2000" dirty="0" smtClean="0"/>
              <a:t> of, business and bearing a </a:t>
            </a:r>
            <a:r>
              <a:rPr lang="en-IN" sz="2000" b="1" dirty="0" smtClean="0"/>
              <a:t>genuine connection to such business</a:t>
            </a:r>
            <a:r>
              <a:rPr lang="en-IN" sz="2000" dirty="0" smtClean="0"/>
              <a:t> </a:t>
            </a:r>
            <a:r>
              <a:rPr lang="en-IN" sz="2000" dirty="0" smtClean="0"/>
              <a:t>including – </a:t>
            </a:r>
          </a:p>
          <a:p>
            <a:pPr algn="just"/>
            <a:endParaRPr lang="en-IN" sz="2000" dirty="0" smtClean="0"/>
          </a:p>
          <a:p>
            <a:pPr lvl="1" algn="just"/>
            <a:r>
              <a:rPr lang="en-IN" dirty="0" smtClean="0"/>
              <a:t>payment</a:t>
            </a:r>
            <a:r>
              <a:rPr lang="en-IN" dirty="0" smtClean="0"/>
              <a:t>, </a:t>
            </a:r>
            <a:r>
              <a:rPr lang="en-IN" b="1" dirty="0" smtClean="0"/>
              <a:t>advance or part payment</a:t>
            </a:r>
            <a:r>
              <a:rPr lang="en-IN" dirty="0" smtClean="0"/>
              <a:t> for the </a:t>
            </a:r>
            <a:r>
              <a:rPr lang="en-IN" b="1" dirty="0" smtClean="0"/>
              <a:t>supply</a:t>
            </a:r>
            <a:r>
              <a:rPr lang="en-IN" dirty="0" smtClean="0"/>
              <a:t> or hire of goods or provision of services and is repayable in the event the goods or services are not in fact sold, hired or otherwise provided</a:t>
            </a:r>
            <a:r>
              <a:rPr lang="en-IN" dirty="0" smtClean="0"/>
              <a:t>;</a:t>
            </a:r>
          </a:p>
          <a:p>
            <a:endParaRPr lang="en-IN"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Exclusions </a:t>
            </a:r>
            <a:r>
              <a:rPr lang="en-IN" b="1" dirty="0" smtClean="0"/>
              <a:t>Cont…5</a:t>
            </a:r>
            <a:r>
              <a:rPr lang="en-IN" b="1" dirty="0" smtClean="0"/>
              <a:t/>
            </a:r>
            <a:br>
              <a:rPr lang="en-IN" b="1" dirty="0" smtClean="0"/>
            </a:br>
            <a:endParaRPr lang="en-IN" dirty="0"/>
          </a:p>
        </p:txBody>
      </p:sp>
      <p:sp>
        <p:nvSpPr>
          <p:cNvPr id="3" name="Text Placeholder 2"/>
          <p:cNvSpPr>
            <a:spLocks noGrp="1"/>
          </p:cNvSpPr>
          <p:nvPr>
            <p:ph type="body" idx="1"/>
          </p:nvPr>
        </p:nvSpPr>
        <p:spPr/>
        <p:txBody>
          <a:bodyPr/>
          <a:lstStyle/>
          <a:p>
            <a:pPr algn="ctr"/>
            <a:r>
              <a:rPr lang="en-IN" dirty="0" smtClean="0"/>
              <a:t>Companies </a:t>
            </a:r>
            <a:r>
              <a:rPr lang="en-IN" dirty="0" smtClean="0"/>
              <a:t>Act</a:t>
            </a:r>
          </a:p>
          <a:p>
            <a:endParaRPr lang="en-IN" dirty="0"/>
          </a:p>
        </p:txBody>
      </p:sp>
      <p:sp>
        <p:nvSpPr>
          <p:cNvPr id="4" name="Content Placeholder 3"/>
          <p:cNvSpPr>
            <a:spLocks noGrp="1"/>
          </p:cNvSpPr>
          <p:nvPr>
            <p:ph sz="half" idx="2"/>
          </p:nvPr>
        </p:nvSpPr>
        <p:spPr/>
        <p:txBody>
          <a:bodyPr/>
          <a:lstStyle/>
          <a:p>
            <a:pPr algn="just"/>
            <a:r>
              <a:rPr lang="en-IN" dirty="0" smtClean="0"/>
              <a:t> As </a:t>
            </a:r>
            <a:r>
              <a:rPr lang="en-IN" dirty="0" smtClean="0"/>
              <a:t>advance in connection with consideration for an immovable property provided such advance is adjusted against such property in accordance with the terms of the agreement;	</a:t>
            </a:r>
            <a:endParaRPr lang="en-IN" dirty="0"/>
          </a:p>
        </p:txBody>
      </p:sp>
      <p:sp>
        <p:nvSpPr>
          <p:cNvPr id="5" name="Text Placeholder 4"/>
          <p:cNvSpPr>
            <a:spLocks noGrp="1"/>
          </p:cNvSpPr>
          <p:nvPr>
            <p:ph type="body" sz="quarter" idx="3"/>
          </p:nvPr>
        </p:nvSpPr>
        <p:spPr>
          <a:xfrm>
            <a:off x="3505201" y="1600200"/>
            <a:ext cx="3031331" cy="853016"/>
          </a:xfrm>
        </p:spPr>
        <p:txBody>
          <a:bodyPr/>
          <a:lstStyle/>
          <a:p>
            <a:pPr algn="ctr"/>
            <a:r>
              <a:rPr lang="en-IN" dirty="0" smtClean="0"/>
              <a:t>Ordinance</a:t>
            </a:r>
            <a:endParaRPr lang="en-IN" dirty="0"/>
          </a:p>
        </p:txBody>
      </p:sp>
      <p:sp>
        <p:nvSpPr>
          <p:cNvPr id="6" name="Content Placeholder 5"/>
          <p:cNvSpPr>
            <a:spLocks noGrp="1"/>
          </p:cNvSpPr>
          <p:nvPr>
            <p:ph sz="quarter" idx="4"/>
          </p:nvPr>
        </p:nvSpPr>
        <p:spPr/>
        <p:txBody>
          <a:bodyPr/>
          <a:lstStyle/>
          <a:p>
            <a:pPr marL="342900" lvl="1" indent="-342900" algn="just">
              <a:buFont typeface="Arial" pitchFamily="34" charset="0"/>
              <a:buChar char="•"/>
            </a:pPr>
            <a:r>
              <a:rPr lang="en-IN" sz="1600" dirty="0" smtClean="0"/>
              <a:t> </a:t>
            </a:r>
            <a:r>
              <a:rPr lang="en-IN" sz="2200" dirty="0" smtClean="0"/>
              <a:t>advance received in connection with consideration of an immovable property under an agreement or arrangement subject to the condition that such advance is adjusted against such immovable property as specified in terms of the agreement or arrangement;</a:t>
            </a:r>
          </a:p>
          <a:p>
            <a:endParaRPr lang="en-IN" sz="2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Exclusions </a:t>
            </a:r>
            <a:r>
              <a:rPr lang="en-IN" b="1" dirty="0" smtClean="0"/>
              <a:t>Cont…6</a:t>
            </a:r>
            <a:r>
              <a:rPr lang="en-IN" b="1" dirty="0" smtClean="0"/>
              <a:t/>
            </a:r>
            <a:br>
              <a:rPr lang="en-IN" b="1" dirty="0" smtClean="0"/>
            </a:br>
            <a:endParaRPr lang="en-IN" dirty="0"/>
          </a:p>
        </p:txBody>
      </p:sp>
      <p:sp>
        <p:nvSpPr>
          <p:cNvPr id="3" name="Text Placeholder 2"/>
          <p:cNvSpPr>
            <a:spLocks noGrp="1"/>
          </p:cNvSpPr>
          <p:nvPr>
            <p:ph type="body" idx="1"/>
          </p:nvPr>
        </p:nvSpPr>
        <p:spPr/>
        <p:txBody>
          <a:bodyPr/>
          <a:lstStyle/>
          <a:p>
            <a:pPr algn="ctr"/>
            <a:r>
              <a:rPr lang="en-IN" dirty="0" smtClean="0"/>
              <a:t>Companies Act</a:t>
            </a:r>
          </a:p>
          <a:p>
            <a:endParaRPr lang="en-IN" dirty="0"/>
          </a:p>
        </p:txBody>
      </p:sp>
      <p:sp>
        <p:nvSpPr>
          <p:cNvPr id="4" name="Content Placeholder 3"/>
          <p:cNvSpPr>
            <a:spLocks noGrp="1"/>
          </p:cNvSpPr>
          <p:nvPr>
            <p:ph sz="half" idx="2"/>
          </p:nvPr>
        </p:nvSpPr>
        <p:spPr/>
        <p:txBody>
          <a:bodyPr/>
          <a:lstStyle/>
          <a:p>
            <a:pPr algn="just"/>
            <a:r>
              <a:rPr lang="en-IN" dirty="0" smtClean="0"/>
              <a:t>As </a:t>
            </a:r>
            <a:r>
              <a:rPr lang="en-IN" dirty="0" smtClean="0"/>
              <a:t>security deposit for the performance of the contract;</a:t>
            </a:r>
          </a:p>
          <a:p>
            <a:pPr algn="just"/>
            <a:r>
              <a:rPr lang="en-IN" dirty="0" smtClean="0"/>
              <a:t>As </a:t>
            </a:r>
            <a:r>
              <a:rPr lang="en-IN" dirty="0" smtClean="0"/>
              <a:t>advance under long term projects for supply of capital goods;</a:t>
            </a:r>
          </a:p>
          <a:p>
            <a:endParaRPr lang="en-IN" dirty="0"/>
          </a:p>
        </p:txBody>
      </p:sp>
      <p:sp>
        <p:nvSpPr>
          <p:cNvPr id="5" name="Text Placeholder 4"/>
          <p:cNvSpPr>
            <a:spLocks noGrp="1"/>
          </p:cNvSpPr>
          <p:nvPr>
            <p:ph type="body" sz="quarter" idx="3"/>
          </p:nvPr>
        </p:nvSpPr>
        <p:spPr/>
        <p:txBody>
          <a:bodyPr/>
          <a:lstStyle/>
          <a:p>
            <a:pPr algn="ctr"/>
            <a:r>
              <a:rPr lang="en-IN" dirty="0" smtClean="0"/>
              <a:t>Ordinance</a:t>
            </a:r>
          </a:p>
          <a:p>
            <a:endParaRPr lang="en-IN" dirty="0"/>
          </a:p>
        </p:txBody>
      </p:sp>
      <p:sp>
        <p:nvSpPr>
          <p:cNvPr id="6" name="Content Placeholder 5"/>
          <p:cNvSpPr>
            <a:spLocks noGrp="1"/>
          </p:cNvSpPr>
          <p:nvPr>
            <p:ph sz="quarter" idx="4"/>
          </p:nvPr>
        </p:nvSpPr>
        <p:spPr>
          <a:xfrm>
            <a:off x="3483772" y="2899834"/>
            <a:ext cx="3031331" cy="5786967"/>
          </a:xfrm>
        </p:spPr>
        <p:txBody>
          <a:bodyPr/>
          <a:lstStyle/>
          <a:p>
            <a:pPr algn="just"/>
            <a:r>
              <a:rPr lang="en-IN" dirty="0" smtClean="0"/>
              <a:t>security or dealership deposited for the performance of the contract for supply of goods or provision of services; or</a:t>
            </a:r>
          </a:p>
          <a:p>
            <a:pPr algn="just"/>
            <a:r>
              <a:rPr lang="en-IN" dirty="0" smtClean="0"/>
              <a:t>an </a:t>
            </a:r>
            <a:r>
              <a:rPr lang="en-IN" dirty="0" smtClean="0"/>
              <a:t>advance under the long-term projects for supply of capital goods except those specified in item </a:t>
            </a:r>
            <a:r>
              <a:rPr lang="en-IN" dirty="0" smtClean="0"/>
              <a:t>above</a:t>
            </a:r>
            <a:endParaRPr lang="en-IN" dirty="0" smtClean="0"/>
          </a:p>
          <a:p>
            <a:endParaRPr lang="en-IN" dirty="0" smtClean="0"/>
          </a:p>
          <a:p>
            <a:pPr>
              <a:buNone/>
            </a:pPr>
            <a:r>
              <a:rPr lang="en-IN" dirty="0" smtClean="0"/>
              <a:t> </a:t>
            </a:r>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6172200" cy="762000"/>
          </a:xfrm>
        </p:spPr>
        <p:txBody>
          <a:bodyPr/>
          <a:lstStyle/>
          <a:p>
            <a:r>
              <a:rPr lang="en-IN" b="1" dirty="0" smtClean="0"/>
              <a:t>Exclusions </a:t>
            </a:r>
            <a:r>
              <a:rPr lang="en-IN" b="1" dirty="0" smtClean="0"/>
              <a:t>Cont…7</a:t>
            </a:r>
            <a:r>
              <a:rPr lang="en-IN" b="1" dirty="0" smtClean="0"/>
              <a:t/>
            </a:r>
            <a:br>
              <a:rPr lang="en-IN" b="1" dirty="0" smtClean="0"/>
            </a:br>
            <a:endParaRPr lang="en-IN" dirty="0"/>
          </a:p>
        </p:txBody>
      </p:sp>
      <p:sp>
        <p:nvSpPr>
          <p:cNvPr id="3" name="Text Placeholder 2"/>
          <p:cNvSpPr>
            <a:spLocks noGrp="1"/>
          </p:cNvSpPr>
          <p:nvPr>
            <p:ph type="body" idx="1"/>
          </p:nvPr>
        </p:nvSpPr>
        <p:spPr>
          <a:xfrm>
            <a:off x="457201" y="914400"/>
            <a:ext cx="3030141" cy="853016"/>
          </a:xfrm>
        </p:spPr>
        <p:txBody>
          <a:bodyPr/>
          <a:lstStyle/>
          <a:p>
            <a:pPr algn="ctr"/>
            <a:r>
              <a:rPr lang="en-IN" dirty="0" smtClean="0"/>
              <a:t>Companies Act</a:t>
            </a:r>
          </a:p>
          <a:p>
            <a:endParaRPr lang="en-IN" dirty="0"/>
          </a:p>
        </p:txBody>
      </p:sp>
      <p:sp>
        <p:nvSpPr>
          <p:cNvPr id="4" name="Content Placeholder 3"/>
          <p:cNvSpPr>
            <a:spLocks noGrp="1"/>
          </p:cNvSpPr>
          <p:nvPr>
            <p:ph sz="half" idx="2"/>
          </p:nvPr>
        </p:nvSpPr>
        <p:spPr>
          <a:xfrm>
            <a:off x="381001" y="1752600"/>
            <a:ext cx="3030141" cy="7162800"/>
          </a:xfrm>
        </p:spPr>
        <p:txBody>
          <a:bodyPr/>
          <a:lstStyle/>
          <a:p>
            <a:pPr algn="just"/>
            <a:endParaRPr lang="en-IN" sz="2000" dirty="0" smtClean="0"/>
          </a:p>
          <a:p>
            <a:pPr algn="just"/>
            <a:endParaRPr lang="en-IN" sz="2000" dirty="0" smtClean="0"/>
          </a:p>
          <a:p>
            <a:pPr algn="just"/>
            <a:endParaRPr lang="en-IN" sz="2000" dirty="0" smtClean="0"/>
          </a:p>
          <a:p>
            <a:pPr algn="just"/>
            <a:endParaRPr lang="en-IN" sz="2000" dirty="0" smtClean="0"/>
          </a:p>
          <a:p>
            <a:pPr algn="just"/>
            <a:endParaRPr lang="en-IN" sz="2000" dirty="0" smtClean="0"/>
          </a:p>
          <a:p>
            <a:pPr algn="just"/>
            <a:endParaRPr lang="en-IN" sz="2000" dirty="0" smtClean="0"/>
          </a:p>
          <a:p>
            <a:pPr algn="just"/>
            <a:endParaRPr lang="en-IN" sz="2000" dirty="0" smtClean="0"/>
          </a:p>
          <a:p>
            <a:pPr algn="just"/>
            <a:endParaRPr lang="en-IN" sz="2000" dirty="0" smtClean="0"/>
          </a:p>
          <a:p>
            <a:pPr algn="just"/>
            <a:r>
              <a:rPr lang="en-IN" sz="2000" dirty="0" smtClean="0"/>
              <a:t>Provided </a:t>
            </a:r>
            <a:r>
              <a:rPr lang="en-IN" sz="2000" dirty="0" smtClean="0"/>
              <a:t>that if the amount received under (a), (b) &amp; (d) becomes refundable due to lack of necessary permission or approval to deal in the concerned goods or services, then the amount received shall be deemed as deposit on the expiry of 15 days from the date they become due for refund.</a:t>
            </a:r>
          </a:p>
          <a:p>
            <a:endParaRPr lang="en-IN" dirty="0"/>
          </a:p>
        </p:txBody>
      </p:sp>
      <p:sp>
        <p:nvSpPr>
          <p:cNvPr id="5" name="Text Placeholder 4"/>
          <p:cNvSpPr>
            <a:spLocks noGrp="1"/>
          </p:cNvSpPr>
          <p:nvPr>
            <p:ph type="body" sz="quarter" idx="3"/>
          </p:nvPr>
        </p:nvSpPr>
        <p:spPr>
          <a:xfrm>
            <a:off x="3505201" y="914400"/>
            <a:ext cx="3031331" cy="853016"/>
          </a:xfrm>
        </p:spPr>
        <p:txBody>
          <a:bodyPr/>
          <a:lstStyle/>
          <a:p>
            <a:pPr algn="ctr"/>
            <a:r>
              <a:rPr lang="en-IN" dirty="0" smtClean="0"/>
              <a:t>Ordinance</a:t>
            </a:r>
          </a:p>
          <a:p>
            <a:endParaRPr lang="en-IN" dirty="0"/>
          </a:p>
        </p:txBody>
      </p:sp>
      <p:sp>
        <p:nvSpPr>
          <p:cNvPr id="6" name="Content Placeholder 5"/>
          <p:cNvSpPr>
            <a:spLocks noGrp="1"/>
          </p:cNvSpPr>
          <p:nvPr>
            <p:ph sz="quarter" idx="4"/>
          </p:nvPr>
        </p:nvSpPr>
        <p:spPr>
          <a:xfrm>
            <a:off x="3581401" y="1295400"/>
            <a:ext cx="3031331" cy="7848600"/>
          </a:xfrm>
        </p:spPr>
        <p:txBody>
          <a:bodyPr/>
          <a:lstStyle/>
          <a:p>
            <a:pPr algn="just"/>
            <a:r>
              <a:rPr lang="en-IN" sz="2000" dirty="0" smtClean="0"/>
              <a:t>Provided that if the amounts received under items (</a:t>
            </a:r>
            <a:r>
              <a:rPr lang="en-IN" sz="2000" i="1" dirty="0" err="1" smtClean="0"/>
              <a:t>i</a:t>
            </a:r>
            <a:r>
              <a:rPr lang="en-IN" sz="2000" dirty="0" smtClean="0"/>
              <a:t>) to (</a:t>
            </a:r>
            <a:r>
              <a:rPr lang="en-IN" sz="2000" i="1" dirty="0" smtClean="0"/>
              <a:t>iv</a:t>
            </a:r>
            <a:r>
              <a:rPr lang="en-IN" sz="2000" dirty="0" smtClean="0"/>
              <a:t>) become refundable, such amounts shall be </a:t>
            </a:r>
            <a:r>
              <a:rPr lang="en-IN" sz="2000" b="1" dirty="0" smtClean="0"/>
              <a:t>deemed to be deposits on the expiry of fifteen days from the date on which they become due for refund:</a:t>
            </a:r>
            <a:endParaRPr lang="en-IN" sz="2000" dirty="0" smtClean="0"/>
          </a:p>
          <a:p>
            <a:pPr algn="just"/>
            <a:r>
              <a:rPr lang="en-IN" sz="2000" dirty="0" smtClean="0"/>
              <a:t>Provided </a:t>
            </a:r>
            <a:r>
              <a:rPr lang="en-IN" sz="2000" dirty="0" smtClean="0"/>
              <a:t>further that where the said amounts become refundable, due to the deposit taker not obtaining necessary permission or approval under the law for the time being in force, wherever required, to deal in the goods or properties or services for which money is taken, such </a:t>
            </a:r>
            <a:r>
              <a:rPr lang="en-IN" sz="2000" dirty="0" smtClean="0"/>
              <a:t>amounts shall </a:t>
            </a:r>
            <a:r>
              <a:rPr lang="en-IN" sz="2000" dirty="0" smtClean="0"/>
              <a:t>be deemed to be deposits.</a:t>
            </a:r>
            <a:endParaRPr lang="en-IN"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4"/>
          <p:cNvSpPr>
            <a:spLocks noGrp="1"/>
          </p:cNvSpPr>
          <p:nvPr>
            <p:ph type="title"/>
          </p:nvPr>
        </p:nvSpPr>
        <p:spPr/>
        <p:txBody>
          <a:bodyPr/>
          <a:lstStyle/>
          <a:p>
            <a:r>
              <a:rPr lang="en-IN" b="1" dirty="0" smtClean="0"/>
              <a:t>Exclusions </a:t>
            </a:r>
            <a:r>
              <a:rPr lang="en-IN" b="1" dirty="0" smtClean="0"/>
              <a:t>Cont…8</a:t>
            </a:r>
            <a:r>
              <a:rPr lang="en-IN" b="1" dirty="0" smtClean="0"/>
              <a:t/>
            </a:r>
            <a:br>
              <a:rPr lang="en-IN" b="1" dirty="0" smtClean="0"/>
            </a:br>
            <a:endParaRPr lang="en-US" dirty="0" smtClean="0">
              <a:latin typeface="Palatino Linotype" pitchFamily="18" charset="0"/>
            </a:endParaRPr>
          </a:p>
        </p:txBody>
      </p:sp>
      <p:sp>
        <p:nvSpPr>
          <p:cNvPr id="3" name="Content Placeholder 2"/>
          <p:cNvSpPr>
            <a:spLocks noGrp="1"/>
          </p:cNvSpPr>
          <p:nvPr>
            <p:ph idx="1"/>
          </p:nvPr>
        </p:nvSpPr>
        <p:spPr/>
        <p:txBody>
          <a:bodyPr/>
          <a:lstStyle/>
          <a:p>
            <a:pPr algn="just"/>
            <a:r>
              <a:rPr lang="en-IN" sz="2000" b="1" dirty="0" smtClean="0"/>
              <a:t>“Regulated </a:t>
            </a:r>
            <a:r>
              <a:rPr lang="en-IN" sz="2000" b="1" dirty="0" smtClean="0"/>
              <a:t>Deposit Scheme”</a:t>
            </a:r>
            <a:r>
              <a:rPr lang="en-IN" sz="2000" dirty="0" smtClean="0"/>
              <a:t> means the Schemes specified under column (3) of the First Schedule;</a:t>
            </a:r>
          </a:p>
          <a:p>
            <a:pPr lvl="0" algn="just"/>
            <a:r>
              <a:rPr lang="en-IN" sz="2000" b="1" dirty="0" smtClean="0"/>
              <a:t>SEBI</a:t>
            </a:r>
            <a:endParaRPr lang="en-IN" sz="2000" dirty="0" smtClean="0"/>
          </a:p>
          <a:p>
            <a:pPr lvl="0" algn="just">
              <a:buNone/>
            </a:pPr>
            <a:r>
              <a:rPr lang="en-IN" sz="2000" dirty="0" smtClean="0"/>
              <a:t>	Scheme </a:t>
            </a:r>
            <a:r>
              <a:rPr lang="en-IN" sz="2000" dirty="0" smtClean="0"/>
              <a:t>/ Arrangement carried out by a Collective Investment Management Company, registered with SEBI under the SEBI (CIS) Regulations;</a:t>
            </a:r>
          </a:p>
          <a:p>
            <a:pPr lvl="0" algn="just"/>
            <a:r>
              <a:rPr lang="en-IN" sz="2000" b="1" dirty="0" smtClean="0"/>
              <a:t>RBI</a:t>
            </a:r>
            <a:endParaRPr lang="en-IN" sz="2000" dirty="0" smtClean="0"/>
          </a:p>
          <a:p>
            <a:pPr lvl="0" algn="just">
              <a:buNone/>
            </a:pPr>
            <a:r>
              <a:rPr lang="en-IN" sz="2000" dirty="0" smtClean="0"/>
              <a:t>	Deposits </a:t>
            </a:r>
            <a:r>
              <a:rPr lang="en-IN" sz="2000" dirty="0" smtClean="0"/>
              <a:t>accepted by NBFCs registered with RBI.</a:t>
            </a:r>
          </a:p>
          <a:p>
            <a:pPr lvl="0" algn="just">
              <a:buNone/>
            </a:pPr>
            <a:r>
              <a:rPr lang="en-IN" sz="2000" dirty="0" smtClean="0"/>
              <a:t>	Funds </a:t>
            </a:r>
            <a:r>
              <a:rPr lang="en-IN" sz="2000" dirty="0" smtClean="0"/>
              <a:t>accepted by Individuals or entities engaged as Business Correspondents and Facilitators by Banks</a:t>
            </a:r>
          </a:p>
          <a:p>
            <a:pPr lvl="0" algn="just"/>
            <a:r>
              <a:rPr lang="en-IN" sz="2000" b="1" dirty="0" smtClean="0"/>
              <a:t>IREDA</a:t>
            </a:r>
            <a:r>
              <a:rPr lang="en-IN" sz="2000" dirty="0" smtClean="0"/>
              <a:t> </a:t>
            </a:r>
            <a:r>
              <a:rPr lang="en-IN" sz="2000" dirty="0" smtClean="0"/>
              <a:t>– Insurance Regulatory and Development Authority of India.</a:t>
            </a:r>
          </a:p>
          <a:p>
            <a:pPr lvl="0" algn="just"/>
            <a:r>
              <a:rPr lang="en-IN" sz="2000" dirty="0" smtClean="0"/>
              <a:t>Scheme </a:t>
            </a:r>
            <a:r>
              <a:rPr lang="en-IN" sz="2000" dirty="0" smtClean="0"/>
              <a:t>offered by a </a:t>
            </a:r>
            <a:r>
              <a:rPr lang="en-IN" sz="2000" b="1" dirty="0" smtClean="0"/>
              <a:t>Co-operative Society</a:t>
            </a:r>
            <a:r>
              <a:rPr lang="en-IN" sz="2000" dirty="0" smtClean="0"/>
              <a:t>..</a:t>
            </a:r>
          </a:p>
          <a:p>
            <a:pPr lvl="0" algn="just"/>
            <a:r>
              <a:rPr lang="en-IN" sz="2000" b="1" dirty="0" smtClean="0"/>
              <a:t>Chits</a:t>
            </a:r>
            <a:r>
              <a:rPr lang="en-IN" sz="2000" dirty="0" smtClean="0"/>
              <a:t> </a:t>
            </a:r>
            <a:r>
              <a:rPr lang="en-IN" sz="2000" dirty="0" smtClean="0"/>
              <a:t>with the </a:t>
            </a:r>
            <a:r>
              <a:rPr lang="en-IN" sz="2000" b="1" dirty="0" smtClean="0"/>
              <a:t>previous sanction of the State Government</a:t>
            </a:r>
            <a:r>
              <a:rPr lang="en-IN" sz="2000" dirty="0" smtClean="0"/>
              <a:t> in accordance with the provisions of Chit Fund Act</a:t>
            </a:r>
            <a:r>
              <a:rPr lang="en-IN" sz="2000" dirty="0" smtClean="0"/>
              <a:t>.</a:t>
            </a:r>
            <a:endParaRPr lang="en-IN" sz="20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Exclusions </a:t>
            </a:r>
            <a:r>
              <a:rPr lang="en-IN" b="1" dirty="0" smtClean="0"/>
              <a:t>Cont…9</a:t>
            </a:r>
            <a:r>
              <a:rPr lang="en-IN" b="1" dirty="0" smtClean="0"/>
              <a:t/>
            </a:r>
            <a:br>
              <a:rPr lang="en-IN" b="1" dirty="0" smtClean="0"/>
            </a:br>
            <a:endParaRPr lang="en-IN" dirty="0"/>
          </a:p>
        </p:txBody>
      </p:sp>
      <p:sp>
        <p:nvSpPr>
          <p:cNvPr id="3" name="Content Placeholder 2"/>
          <p:cNvSpPr>
            <a:spLocks noGrp="1"/>
          </p:cNvSpPr>
          <p:nvPr>
            <p:ph idx="1"/>
          </p:nvPr>
        </p:nvSpPr>
        <p:spPr/>
        <p:txBody>
          <a:bodyPr/>
          <a:lstStyle/>
          <a:p>
            <a:pPr lvl="0" algn="just"/>
            <a:r>
              <a:rPr lang="en-IN" sz="2000" dirty="0" smtClean="0"/>
              <a:t>Scheme relating to </a:t>
            </a:r>
            <a:r>
              <a:rPr lang="en-IN" sz="2000" b="1" dirty="0" smtClean="0"/>
              <a:t>money lending</a:t>
            </a:r>
            <a:r>
              <a:rPr lang="en-IN" sz="2000" dirty="0" smtClean="0"/>
              <a:t> </a:t>
            </a:r>
            <a:r>
              <a:rPr lang="en-IN" sz="2000" b="1" dirty="0" smtClean="0"/>
              <a:t>regulated by an enactment</a:t>
            </a:r>
            <a:r>
              <a:rPr lang="en-IN" sz="2000" dirty="0" smtClean="0"/>
              <a:t>.</a:t>
            </a:r>
          </a:p>
          <a:p>
            <a:pPr algn="just">
              <a:buNone/>
            </a:pPr>
            <a:endParaRPr lang="en-IN" sz="2000" dirty="0" smtClean="0"/>
          </a:p>
          <a:p>
            <a:pPr lvl="0" algn="just"/>
            <a:r>
              <a:rPr lang="en-IN" sz="2000" dirty="0" smtClean="0"/>
              <a:t>Scheme of </a:t>
            </a:r>
            <a:r>
              <a:rPr lang="en-IN" sz="2000" b="1" dirty="0" smtClean="0"/>
              <a:t>Prize Chit / Money Circulation Scheme</a:t>
            </a:r>
            <a:r>
              <a:rPr lang="en-IN" sz="2000" dirty="0" smtClean="0"/>
              <a:t> under the </a:t>
            </a:r>
            <a:r>
              <a:rPr lang="en-IN" sz="2000" b="1" dirty="0" smtClean="0"/>
              <a:t>Prize Chits and Money Circulation Scheme (Banning) Act</a:t>
            </a:r>
            <a:r>
              <a:rPr lang="en-IN" sz="2000" dirty="0" smtClean="0"/>
              <a:t>.</a:t>
            </a:r>
          </a:p>
          <a:p>
            <a:pPr lvl="0" algn="just">
              <a:buNone/>
            </a:pPr>
            <a:r>
              <a:rPr lang="en-IN" sz="2000" dirty="0" smtClean="0"/>
              <a:t> </a:t>
            </a:r>
          </a:p>
          <a:p>
            <a:pPr lvl="0" algn="just"/>
            <a:r>
              <a:rPr lang="en-IN" sz="2000" dirty="0" smtClean="0"/>
              <a:t>(a)  </a:t>
            </a:r>
            <a:r>
              <a:rPr lang="en-IN" sz="2000" b="1" dirty="0" smtClean="0"/>
              <a:t>Deposits</a:t>
            </a:r>
            <a:r>
              <a:rPr lang="en-IN" sz="2000" dirty="0" smtClean="0"/>
              <a:t> accepted under any scheme or an arrangement registered with any regulatory body in India constituted or </a:t>
            </a:r>
            <a:r>
              <a:rPr lang="en-IN" sz="2000" b="1" dirty="0" smtClean="0"/>
              <a:t>established under a Statute</a:t>
            </a:r>
            <a:r>
              <a:rPr lang="en-IN" sz="2000" dirty="0" smtClean="0"/>
              <a:t>; </a:t>
            </a:r>
            <a:r>
              <a:rPr lang="en-IN" sz="2000" dirty="0" smtClean="0"/>
              <a:t>and</a:t>
            </a:r>
          </a:p>
          <a:p>
            <a:pPr lvl="0" algn="just">
              <a:buNone/>
            </a:pPr>
            <a:r>
              <a:rPr lang="en-IN" sz="2000" dirty="0" smtClean="0"/>
              <a:t> </a:t>
            </a:r>
          </a:p>
          <a:p>
            <a:pPr algn="just"/>
            <a:r>
              <a:rPr lang="en-IN" sz="2000" dirty="0" smtClean="0"/>
              <a:t>(b) any other scheme as may be notified by the Central Government under this Act</a:t>
            </a:r>
            <a:r>
              <a:rPr lang="en-IN" sz="2000" dirty="0" smtClean="0"/>
              <a:t>.</a:t>
            </a:r>
            <a:r>
              <a:rPr lang="en-IN" sz="2000" dirty="0" smtClean="0"/>
              <a:t/>
            </a:r>
            <a:br>
              <a:rPr lang="en-IN" sz="2000" dirty="0" smtClean="0"/>
            </a:br>
            <a:r>
              <a:rPr lang="en-IN" sz="2000" dirty="0" smtClean="0"/>
              <a:t> </a:t>
            </a:r>
          </a:p>
          <a:p>
            <a:endParaRPr lang="en-IN" sz="2000" dirty="0" smtClean="0"/>
          </a:p>
          <a:p>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6172200" cy="762000"/>
          </a:xfrm>
        </p:spPr>
        <p:txBody>
          <a:bodyPr/>
          <a:lstStyle/>
          <a:p>
            <a:r>
              <a:rPr lang="en-IN" b="1" dirty="0" smtClean="0"/>
              <a:t/>
            </a:r>
            <a:br>
              <a:rPr lang="en-IN" b="1" dirty="0" smtClean="0"/>
            </a:br>
            <a:r>
              <a:rPr lang="en-IN" b="1" dirty="0" smtClean="0"/>
              <a:t>PROHIBITIONS</a:t>
            </a:r>
            <a:r>
              <a:rPr lang="en-IN" dirty="0" smtClean="0"/>
              <a:t/>
            </a:r>
            <a:br>
              <a:rPr lang="en-IN" dirty="0" smtClean="0"/>
            </a:br>
            <a:endParaRPr lang="en-IN" dirty="0"/>
          </a:p>
        </p:txBody>
      </p:sp>
      <p:sp>
        <p:nvSpPr>
          <p:cNvPr id="3" name="Content Placeholder 2"/>
          <p:cNvSpPr>
            <a:spLocks noGrp="1"/>
          </p:cNvSpPr>
          <p:nvPr>
            <p:ph idx="1"/>
          </p:nvPr>
        </p:nvSpPr>
        <p:spPr>
          <a:xfrm>
            <a:off x="381000" y="1143000"/>
            <a:ext cx="6172200" cy="6934200"/>
          </a:xfrm>
        </p:spPr>
        <p:txBody>
          <a:bodyPr/>
          <a:lstStyle/>
          <a:p>
            <a:pPr lvl="0"/>
            <a:r>
              <a:rPr lang="en-IN" sz="2000" dirty="0" smtClean="0"/>
              <a:t>Unregulated Deposit Schemes shall be banned</a:t>
            </a:r>
          </a:p>
          <a:p>
            <a:pPr lvl="0">
              <a:buNone/>
            </a:pPr>
            <a:endParaRPr lang="en-IN" sz="2000" dirty="0" smtClean="0"/>
          </a:p>
          <a:p>
            <a:pPr lvl="0"/>
            <a:r>
              <a:rPr lang="en-IN" sz="2000" dirty="0" smtClean="0"/>
              <a:t>No </a:t>
            </a:r>
            <a:r>
              <a:rPr lang="en-IN" sz="2000" dirty="0" smtClean="0"/>
              <a:t>Deposit Taker shall </a:t>
            </a:r>
            <a:r>
              <a:rPr lang="en-IN" sz="2000" b="1" dirty="0" smtClean="0"/>
              <a:t>directly or indirectly</a:t>
            </a:r>
            <a:endParaRPr lang="en-IN" sz="2000" dirty="0" smtClean="0"/>
          </a:p>
          <a:p>
            <a:pPr lvl="0"/>
            <a:endParaRPr lang="en-IN" sz="2000" dirty="0" smtClean="0"/>
          </a:p>
          <a:p>
            <a:pPr lvl="1" algn="just"/>
            <a:r>
              <a:rPr lang="en-IN" sz="2000" dirty="0" smtClean="0"/>
              <a:t>Shall not Promote, operate, issue any advertisement soliciting participation or enrolment</a:t>
            </a:r>
          </a:p>
          <a:p>
            <a:pPr lvl="1" algn="just"/>
            <a:r>
              <a:rPr lang="en-IN" sz="2000" dirty="0" smtClean="0"/>
              <a:t>Shall not Accept deposit in pursuance of an Unregulated Deposit Scheme</a:t>
            </a:r>
          </a:p>
          <a:p>
            <a:pPr lvl="1" algn="just"/>
            <a:r>
              <a:rPr lang="en-IN" sz="2000" dirty="0" smtClean="0"/>
              <a:t>Shall </a:t>
            </a:r>
            <a:r>
              <a:rPr lang="en-IN" sz="2000" dirty="0" smtClean="0"/>
              <a:t>not commit any fraudulent default in the repayment or return of deposit on </a:t>
            </a:r>
            <a:r>
              <a:rPr lang="en-IN" sz="2000" dirty="0" smtClean="0"/>
              <a:t>maturity</a:t>
            </a:r>
          </a:p>
          <a:p>
            <a:pPr lvl="1" algn="just"/>
            <a:r>
              <a:rPr lang="en-IN" sz="2000" dirty="0" smtClean="0"/>
              <a:t>Shall </a:t>
            </a:r>
            <a:r>
              <a:rPr lang="en-IN" sz="2000" dirty="0" smtClean="0"/>
              <a:t>not commit any fraudulent default in rendering any specified service promised against such </a:t>
            </a:r>
            <a:r>
              <a:rPr lang="en-IN" sz="2000" dirty="0" smtClean="0"/>
              <a:t>deposit</a:t>
            </a:r>
          </a:p>
          <a:p>
            <a:pPr lvl="1" algn="just">
              <a:buNone/>
            </a:pPr>
            <a:endParaRPr lang="en-IN" sz="2000" dirty="0" smtClean="0"/>
          </a:p>
          <a:p>
            <a:pPr algn="just"/>
            <a:r>
              <a:rPr lang="en-IN" sz="2000" dirty="0" smtClean="0"/>
              <a:t> </a:t>
            </a:r>
            <a:r>
              <a:rPr lang="en-IN" sz="2000" dirty="0" smtClean="0"/>
              <a:t>No </a:t>
            </a:r>
            <a:r>
              <a:rPr lang="en-IN" sz="2000" dirty="0" smtClean="0"/>
              <a:t>person shall knowingly make any statement, promise or forecast which is false, deceptive or misleading in material facts </a:t>
            </a:r>
          </a:p>
          <a:p>
            <a:pPr lvl="0"/>
            <a:endParaRPr lang="en-IN" sz="2000" dirty="0" smtClean="0"/>
          </a:p>
          <a:p>
            <a:pPr lvl="0"/>
            <a:r>
              <a:rPr lang="en-IN" sz="2000" dirty="0" smtClean="0"/>
              <a:t>Deliberately </a:t>
            </a:r>
            <a:r>
              <a:rPr lang="en-IN" sz="2000" dirty="0" smtClean="0"/>
              <a:t>conceal material facts</a:t>
            </a:r>
          </a:p>
          <a:p>
            <a:pPr>
              <a:buNone/>
            </a:pPr>
            <a:r>
              <a:rPr lang="en-IN" sz="2000" dirty="0" smtClean="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6172200" cy="990600"/>
          </a:xfrm>
        </p:spPr>
        <p:txBody>
          <a:bodyPr/>
          <a:lstStyle/>
          <a:p>
            <a:pPr algn="l"/>
            <a:r>
              <a:rPr lang="en-IN" sz="3600" b="1" dirty="0" smtClean="0"/>
              <a:t>PROHIBITIONS  Cont …2</a:t>
            </a:r>
            <a:endParaRPr lang="en-IN" sz="3600" b="1" dirty="0"/>
          </a:p>
        </p:txBody>
      </p:sp>
      <p:sp>
        <p:nvSpPr>
          <p:cNvPr id="3" name="Content Placeholder 2"/>
          <p:cNvSpPr>
            <a:spLocks noGrp="1"/>
          </p:cNvSpPr>
          <p:nvPr>
            <p:ph idx="1"/>
          </p:nvPr>
        </p:nvSpPr>
        <p:spPr>
          <a:xfrm>
            <a:off x="304800" y="1219200"/>
            <a:ext cx="6172200" cy="7620000"/>
          </a:xfrm>
        </p:spPr>
        <p:txBody>
          <a:bodyPr/>
          <a:lstStyle/>
          <a:p>
            <a:pPr lvl="0" algn="just"/>
            <a:r>
              <a:rPr lang="en-IN" sz="2000" dirty="0" smtClean="0"/>
              <a:t>To induce another person to invest in, or become a member or participant of any Unregulated Deposit Scheme</a:t>
            </a:r>
          </a:p>
          <a:p>
            <a:pPr algn="just"/>
            <a:endParaRPr lang="en-IN" sz="2000" dirty="0" smtClean="0"/>
          </a:p>
          <a:p>
            <a:pPr algn="just"/>
            <a:r>
              <a:rPr lang="en-IN" sz="2000" dirty="0" smtClean="0"/>
              <a:t>Prize </a:t>
            </a:r>
            <a:r>
              <a:rPr lang="en-IN" sz="2000" dirty="0" smtClean="0"/>
              <a:t>chit or money Circulation Scheme banned under the Provisions of Prize Chits and Money Circulation Scheme (Banning) Act, 1978, deemed to be an Unregulated Deposit Scheme.</a:t>
            </a:r>
          </a:p>
          <a:p>
            <a:pPr algn="just"/>
            <a:endParaRPr lang="en-IN" sz="2000" dirty="0" smtClean="0"/>
          </a:p>
          <a:p>
            <a:pPr algn="just"/>
            <a:r>
              <a:rPr lang="en-IN" sz="2000" dirty="0" smtClean="0"/>
              <a:t>To </a:t>
            </a:r>
            <a:r>
              <a:rPr lang="en-IN" sz="2000" dirty="0" smtClean="0"/>
              <a:t>fall within the </a:t>
            </a:r>
            <a:r>
              <a:rPr lang="en-IN" sz="2000" b="1" dirty="0" smtClean="0"/>
              <a:t>purview of Money Circulation Scheme, </a:t>
            </a:r>
            <a:endParaRPr lang="en-IN" sz="2000" dirty="0" smtClean="0"/>
          </a:p>
          <a:p>
            <a:pPr algn="just">
              <a:buNone/>
            </a:pPr>
            <a:endParaRPr lang="en-IN" sz="2000" dirty="0" smtClean="0"/>
          </a:p>
          <a:p>
            <a:pPr algn="just">
              <a:buNone/>
            </a:pPr>
            <a:r>
              <a:rPr lang="en-IN" sz="2000" dirty="0" smtClean="0"/>
              <a:t>	 </a:t>
            </a:r>
            <a:r>
              <a:rPr lang="en-IN" sz="2000" b="1" dirty="0" smtClean="0"/>
              <a:t>Element </a:t>
            </a:r>
            <a:r>
              <a:rPr lang="en-IN" sz="2000" b="1" dirty="0" smtClean="0"/>
              <a:t>of chance or speculation</a:t>
            </a:r>
            <a:endParaRPr lang="en-IN" sz="2000" dirty="0" smtClean="0"/>
          </a:p>
          <a:p>
            <a:pPr algn="just">
              <a:buNone/>
            </a:pPr>
            <a:r>
              <a:rPr lang="en-IN" sz="2000" dirty="0" smtClean="0"/>
              <a:t> </a:t>
            </a:r>
            <a:r>
              <a:rPr lang="en-IN" sz="2000" dirty="0" smtClean="0"/>
              <a:t>	Hon’ble </a:t>
            </a:r>
            <a:r>
              <a:rPr lang="en-IN" sz="2000" dirty="0" smtClean="0"/>
              <a:t>High Court of Delhi</a:t>
            </a:r>
          </a:p>
          <a:p>
            <a:pPr algn="just">
              <a:buNone/>
            </a:pPr>
            <a:r>
              <a:rPr lang="en-IN" sz="2000" dirty="0" smtClean="0"/>
              <a:t>	Lambert </a:t>
            </a:r>
            <a:r>
              <a:rPr lang="en-IN" sz="2000" dirty="0" err="1" smtClean="0"/>
              <a:t>Kreger</a:t>
            </a:r>
            <a:r>
              <a:rPr lang="en-IN" sz="2000" dirty="0" smtClean="0"/>
              <a:t>  Vs  NCT of Delhi</a:t>
            </a:r>
          </a:p>
          <a:p>
            <a:pPr algn="just">
              <a:buNone/>
            </a:pPr>
            <a:r>
              <a:rPr lang="en-IN" sz="2000" dirty="0" smtClean="0"/>
              <a:t> </a:t>
            </a:r>
            <a:r>
              <a:rPr lang="en-IN" sz="2000" dirty="0" smtClean="0"/>
              <a:t>	</a:t>
            </a:r>
          </a:p>
          <a:p>
            <a:pPr algn="just">
              <a:buNone/>
            </a:pPr>
            <a:r>
              <a:rPr lang="en-IN" sz="2000" b="1" dirty="0" smtClean="0"/>
              <a:t>	Dependant </a:t>
            </a:r>
            <a:r>
              <a:rPr lang="en-IN" sz="2000" b="1" dirty="0" smtClean="0"/>
              <a:t>on happening of an event or any contingency</a:t>
            </a:r>
            <a:endParaRPr lang="en-IN" sz="2000" dirty="0" smtClean="0"/>
          </a:p>
          <a:p>
            <a:pPr algn="just">
              <a:buNone/>
            </a:pPr>
            <a:r>
              <a:rPr lang="en-IN" sz="2000" dirty="0" smtClean="0"/>
              <a:t>	</a:t>
            </a:r>
            <a:r>
              <a:rPr lang="en-IN" sz="2000" dirty="0" smtClean="0"/>
              <a:t> </a:t>
            </a:r>
            <a:r>
              <a:rPr lang="en-IN" sz="2000" dirty="0" smtClean="0"/>
              <a:t>Hon’ble </a:t>
            </a:r>
            <a:r>
              <a:rPr lang="en-IN" sz="2000" dirty="0" smtClean="0"/>
              <a:t>High Court of Madras</a:t>
            </a:r>
          </a:p>
          <a:p>
            <a:pPr algn="just">
              <a:buNone/>
            </a:pPr>
            <a:r>
              <a:rPr lang="en-IN" sz="2000" dirty="0" smtClean="0"/>
              <a:t>	</a:t>
            </a:r>
            <a:r>
              <a:rPr lang="en-IN" sz="2000" dirty="0" err="1" smtClean="0"/>
              <a:t>Ponnusamy</a:t>
            </a:r>
            <a:r>
              <a:rPr lang="en-IN" sz="2000" dirty="0" smtClean="0"/>
              <a:t>  </a:t>
            </a:r>
            <a:r>
              <a:rPr lang="en-IN" sz="2000" dirty="0" smtClean="0"/>
              <a:t>Vs  State of Tamil Nadu</a:t>
            </a:r>
          </a:p>
          <a:p>
            <a:pPr algn="just"/>
            <a:endParaRPr lang="en-IN" sz="2000" dirty="0" smtClean="0"/>
          </a:p>
          <a:p>
            <a:pPr algn="just"/>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929216"/>
          </a:xfrm>
        </p:spPr>
        <p:txBody>
          <a:bodyPr/>
          <a:lstStyle/>
          <a:p>
            <a:r>
              <a:rPr lang="en-IN" sz="4000" b="1" dirty="0" smtClean="0"/>
              <a:t>POWERS OF AUTHORITIES</a:t>
            </a:r>
            <a:r>
              <a:rPr lang="en-IN" sz="4000" dirty="0" smtClean="0"/>
              <a:t/>
            </a:r>
            <a:br>
              <a:rPr lang="en-IN" sz="4000" dirty="0" smtClean="0"/>
            </a:br>
            <a:endParaRPr lang="en-IN" sz="4000" dirty="0"/>
          </a:p>
        </p:txBody>
      </p:sp>
      <p:sp>
        <p:nvSpPr>
          <p:cNvPr id="3" name="Content Placeholder 2"/>
          <p:cNvSpPr>
            <a:spLocks noGrp="1"/>
          </p:cNvSpPr>
          <p:nvPr>
            <p:ph idx="1"/>
          </p:nvPr>
        </p:nvSpPr>
        <p:spPr>
          <a:xfrm>
            <a:off x="342900" y="1204380"/>
            <a:ext cx="6172200" cy="7482421"/>
          </a:xfrm>
        </p:spPr>
        <p:txBody>
          <a:bodyPr/>
          <a:lstStyle/>
          <a:p>
            <a:pPr lvl="0" algn="just"/>
            <a:r>
              <a:rPr lang="en-IN" sz="2400" dirty="0" smtClean="0"/>
              <a:t>Officers shall be appointed by the State Government.</a:t>
            </a:r>
            <a:endParaRPr lang="en-IN" sz="2000" dirty="0" smtClean="0"/>
          </a:p>
          <a:p>
            <a:pPr lvl="0" algn="just"/>
            <a:r>
              <a:rPr lang="en-IN" sz="2400" dirty="0" smtClean="0"/>
              <a:t>When </a:t>
            </a:r>
            <a:r>
              <a:rPr lang="en-IN" sz="2400" dirty="0" smtClean="0"/>
              <a:t>an Officer has reason to believe that any deposit taker is </a:t>
            </a:r>
            <a:r>
              <a:rPr lang="en-IN" sz="2400" b="1" dirty="0" smtClean="0"/>
              <a:t>soliciting</a:t>
            </a:r>
            <a:r>
              <a:rPr lang="en-IN" sz="2400" dirty="0" smtClean="0"/>
              <a:t> Unregulated Deposit</a:t>
            </a:r>
            <a:endParaRPr lang="en-IN" sz="2000" dirty="0" smtClean="0"/>
          </a:p>
          <a:p>
            <a:pPr lvl="0" algn="just"/>
            <a:r>
              <a:rPr lang="en-IN" sz="2400" dirty="0" smtClean="0"/>
              <a:t>Provisionally </a:t>
            </a:r>
            <a:r>
              <a:rPr lang="en-IN" sz="2400" b="1" dirty="0" smtClean="0"/>
              <a:t>attach the deposits</a:t>
            </a:r>
            <a:r>
              <a:rPr lang="en-IN" sz="2400" dirty="0" smtClean="0"/>
              <a:t> held by the Deposit Taker and the money or other property acquired either in the name of the deposit taker or in the name of any other person on behalf of the deposit taker.</a:t>
            </a:r>
            <a:endParaRPr lang="en-IN" sz="2000" dirty="0" smtClean="0"/>
          </a:p>
          <a:p>
            <a:pPr lvl="0" algn="just"/>
            <a:r>
              <a:rPr lang="en-IN" sz="2400" dirty="0" smtClean="0"/>
              <a:t>Summon </a:t>
            </a:r>
            <a:r>
              <a:rPr lang="en-IN" sz="2400" dirty="0" smtClean="0"/>
              <a:t>any person</a:t>
            </a:r>
            <a:endParaRPr lang="en-IN" sz="2000" dirty="0" smtClean="0"/>
          </a:p>
          <a:p>
            <a:pPr algn="just"/>
            <a:r>
              <a:rPr lang="en-IN" sz="2400" dirty="0" smtClean="0"/>
              <a:t> </a:t>
            </a:r>
            <a:r>
              <a:rPr lang="en-IN" sz="2400" dirty="0" smtClean="0"/>
              <a:t>Impounding </a:t>
            </a:r>
            <a:r>
              <a:rPr lang="en-IN" sz="2400" dirty="0" smtClean="0"/>
              <a:t>of records</a:t>
            </a:r>
            <a:endParaRPr lang="en-IN" sz="2000" dirty="0" smtClean="0"/>
          </a:p>
          <a:p>
            <a:pPr algn="just"/>
            <a:r>
              <a:rPr lang="en-IN" sz="2400" dirty="0" smtClean="0"/>
              <a:t>Competent </a:t>
            </a:r>
            <a:r>
              <a:rPr lang="en-IN" sz="2400" dirty="0" smtClean="0"/>
              <a:t>Authority shall share information with </a:t>
            </a:r>
            <a:endParaRPr lang="en-IN" sz="2000" dirty="0" smtClean="0"/>
          </a:p>
          <a:p>
            <a:pPr lvl="1" algn="just"/>
            <a:r>
              <a:rPr lang="en-IN" sz="2000" b="1" dirty="0" smtClean="0"/>
              <a:t>C </a:t>
            </a:r>
            <a:r>
              <a:rPr lang="en-IN" sz="2000" b="1" dirty="0" smtClean="0"/>
              <a:t>B I </a:t>
            </a:r>
            <a:endParaRPr lang="en-IN" sz="1800" dirty="0" smtClean="0"/>
          </a:p>
          <a:p>
            <a:pPr lvl="1" algn="just"/>
            <a:r>
              <a:rPr lang="en-IN" sz="2000" b="1" dirty="0" smtClean="0"/>
              <a:t>Income Tax Department</a:t>
            </a:r>
            <a:endParaRPr lang="en-IN" sz="1800" dirty="0" smtClean="0"/>
          </a:p>
          <a:p>
            <a:pPr lvl="1" algn="just"/>
            <a:r>
              <a:rPr lang="en-IN" sz="2000" b="1" dirty="0" smtClean="0"/>
              <a:t>Police</a:t>
            </a:r>
            <a:endParaRPr lang="en-IN" sz="1800" dirty="0" smtClean="0"/>
          </a:p>
          <a:p>
            <a:pPr lvl="1" algn="just"/>
            <a:r>
              <a:rPr lang="en-IN" sz="2000" b="1" dirty="0" smtClean="0"/>
              <a:t>Banks</a:t>
            </a:r>
            <a:endParaRPr lang="en-IN" sz="1800" dirty="0" smtClean="0"/>
          </a:p>
          <a:p>
            <a:pPr algn="just"/>
            <a:endParaRPr lang="en-IN"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b="1" dirty="0" smtClean="0"/>
              <a:t/>
            </a:r>
            <a:br>
              <a:rPr lang="en-IN" sz="4000" b="1" dirty="0" smtClean="0"/>
            </a:br>
            <a:r>
              <a:rPr lang="en-IN" sz="4000" b="1" dirty="0" smtClean="0"/>
              <a:t>POWERS </a:t>
            </a:r>
            <a:r>
              <a:rPr lang="en-IN" sz="4000" b="1" dirty="0" smtClean="0"/>
              <a:t>OF </a:t>
            </a:r>
            <a:r>
              <a:rPr lang="en-IN" sz="4000" b="1" dirty="0" smtClean="0"/>
              <a:t>AUTHORITIES Cont…2</a:t>
            </a:r>
            <a:r>
              <a:rPr lang="en-IN" dirty="0" smtClean="0"/>
              <a:t/>
            </a:r>
            <a:br>
              <a:rPr lang="en-IN" dirty="0" smtClean="0"/>
            </a:br>
            <a:endParaRPr lang="en-IN" dirty="0"/>
          </a:p>
        </p:txBody>
      </p:sp>
      <p:sp>
        <p:nvSpPr>
          <p:cNvPr id="3" name="Content Placeholder 2"/>
          <p:cNvSpPr>
            <a:spLocks noGrp="1"/>
          </p:cNvSpPr>
          <p:nvPr>
            <p:ph idx="1"/>
          </p:nvPr>
        </p:nvSpPr>
        <p:spPr>
          <a:xfrm>
            <a:off x="342900" y="1905000"/>
            <a:ext cx="6172200" cy="6553200"/>
          </a:xfrm>
        </p:spPr>
        <p:txBody>
          <a:bodyPr/>
          <a:lstStyle/>
          <a:p>
            <a:pPr lvl="0" algn="just"/>
            <a:r>
              <a:rPr lang="en-IN" sz="2200" b="1" dirty="0" smtClean="0"/>
              <a:t>Attachment and sale</a:t>
            </a:r>
            <a:r>
              <a:rPr lang="en-IN" sz="2200" dirty="0" smtClean="0"/>
              <a:t> of properties </a:t>
            </a:r>
          </a:p>
          <a:p>
            <a:pPr lvl="0" algn="just">
              <a:buNone/>
            </a:pPr>
            <a:endParaRPr lang="en-IN" sz="2200" dirty="0" smtClean="0"/>
          </a:p>
          <a:p>
            <a:pPr lvl="0" algn="just"/>
            <a:r>
              <a:rPr lang="en-IN" sz="2200" dirty="0" smtClean="0"/>
              <a:t>Priority </a:t>
            </a:r>
            <a:r>
              <a:rPr lang="en-IN" sz="2200" dirty="0" smtClean="0"/>
              <a:t>and precedence over any other debts / Taxes</a:t>
            </a:r>
          </a:p>
          <a:p>
            <a:pPr lvl="0" algn="just">
              <a:buNone/>
            </a:pPr>
            <a:endParaRPr lang="en-IN" sz="2200" dirty="0" smtClean="0"/>
          </a:p>
          <a:p>
            <a:pPr lvl="0" algn="just"/>
            <a:r>
              <a:rPr lang="en-IN" sz="2200" dirty="0" smtClean="0"/>
              <a:t>Vesting </a:t>
            </a:r>
            <a:r>
              <a:rPr lang="en-IN" sz="2200" dirty="0" smtClean="0"/>
              <a:t>of properties in the Competent Authority, upon attachment.</a:t>
            </a:r>
          </a:p>
          <a:p>
            <a:pPr lvl="0" algn="just">
              <a:buNone/>
            </a:pPr>
            <a:endParaRPr lang="en-IN" sz="2200" dirty="0" smtClean="0"/>
          </a:p>
          <a:p>
            <a:pPr lvl="0" algn="just"/>
            <a:r>
              <a:rPr lang="en-IN" sz="2200" dirty="0" smtClean="0"/>
              <a:t>Taking </a:t>
            </a:r>
            <a:r>
              <a:rPr lang="en-IN" sz="2200" b="1" dirty="0" smtClean="0"/>
              <a:t>possession</a:t>
            </a:r>
            <a:r>
              <a:rPr lang="en-IN" sz="2200" dirty="0" smtClean="0"/>
              <a:t> of </a:t>
            </a:r>
            <a:r>
              <a:rPr lang="en-IN" sz="2200" dirty="0" smtClean="0"/>
              <a:t>properties</a:t>
            </a:r>
          </a:p>
          <a:p>
            <a:pPr lvl="0" algn="just">
              <a:buNone/>
            </a:pPr>
            <a:endParaRPr lang="en-IN" sz="2200" b="1" dirty="0" smtClean="0"/>
          </a:p>
          <a:p>
            <a:pPr lvl="0" algn="just"/>
            <a:r>
              <a:rPr lang="en-IN" sz="2200" b="1" dirty="0" smtClean="0"/>
              <a:t>Disposal</a:t>
            </a:r>
            <a:r>
              <a:rPr lang="en-IN" sz="2200" dirty="0" smtClean="0"/>
              <a:t> </a:t>
            </a:r>
            <a:r>
              <a:rPr lang="en-IN" sz="2200" dirty="0" smtClean="0"/>
              <a:t>of properties either in Public auction </a:t>
            </a:r>
            <a:r>
              <a:rPr lang="en-IN" sz="2200" b="1" dirty="0" smtClean="0"/>
              <a:t>or a Private Sale</a:t>
            </a:r>
            <a:endParaRPr lang="en-IN" sz="2200" dirty="0" smtClean="0"/>
          </a:p>
          <a:p>
            <a:pPr lvl="0" algn="just">
              <a:buNone/>
            </a:pPr>
            <a:endParaRPr lang="en-IN" sz="2200" dirty="0" smtClean="0"/>
          </a:p>
          <a:p>
            <a:pPr lvl="0" algn="just"/>
            <a:r>
              <a:rPr lang="en-IN" sz="2200" dirty="0" smtClean="0"/>
              <a:t>Completion </a:t>
            </a:r>
            <a:r>
              <a:rPr lang="en-IN" sz="2200" dirty="0" smtClean="0"/>
              <a:t>of the proceedings within 180 days</a:t>
            </a:r>
          </a:p>
          <a:p>
            <a:pPr lvl="0" algn="just">
              <a:buNone/>
            </a:pPr>
            <a:endParaRPr lang="en-IN" sz="2200" dirty="0" smtClean="0"/>
          </a:p>
          <a:p>
            <a:pPr lvl="0" algn="just"/>
            <a:r>
              <a:rPr lang="en-IN" sz="2200" dirty="0" smtClean="0"/>
              <a:t>Appeal </a:t>
            </a:r>
            <a:r>
              <a:rPr lang="en-IN" sz="2200" dirty="0" smtClean="0"/>
              <a:t>to High Court within 60 days</a:t>
            </a:r>
          </a:p>
          <a:p>
            <a:pPr algn="just"/>
            <a:endParaRPr lang="en-IN" sz="2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081616"/>
          </a:xfrm>
        </p:spPr>
        <p:txBody>
          <a:bodyPr/>
          <a:lstStyle/>
          <a:p>
            <a:r>
              <a:rPr lang="en-IN" dirty="0" smtClean="0"/>
              <a:t>OFFENCES / PUNISHMENTS</a:t>
            </a:r>
            <a:br>
              <a:rPr lang="en-IN" dirty="0" smtClean="0"/>
            </a:br>
            <a:endParaRPr lang="en-IN" dirty="0"/>
          </a:p>
        </p:txBody>
      </p:sp>
      <p:graphicFrame>
        <p:nvGraphicFramePr>
          <p:cNvPr id="12" name="Content Placeholder 11"/>
          <p:cNvGraphicFramePr>
            <a:graphicFrameLocks noGrp="1"/>
          </p:cNvGraphicFramePr>
          <p:nvPr>
            <p:ph idx="1"/>
          </p:nvPr>
        </p:nvGraphicFramePr>
        <p:xfrm>
          <a:off x="304800" y="1371600"/>
          <a:ext cx="6172200" cy="7162800"/>
        </p:xfrm>
        <a:graphic>
          <a:graphicData uri="http://schemas.openxmlformats.org/drawingml/2006/table">
            <a:tbl>
              <a:tblPr firstRow="1" bandRow="1">
                <a:tableStyleId>{5C22544A-7EE6-4342-B048-85BDC9FD1C3A}</a:tableStyleId>
              </a:tblPr>
              <a:tblGrid>
                <a:gridCol w="800100"/>
                <a:gridCol w="2286000"/>
                <a:gridCol w="1543050"/>
                <a:gridCol w="1543050"/>
              </a:tblGrid>
              <a:tr h="982327">
                <a:tc>
                  <a:txBody>
                    <a:bodyPr/>
                    <a:lstStyle/>
                    <a:p>
                      <a:pPr algn="ctr">
                        <a:lnSpc>
                          <a:spcPct val="115000"/>
                        </a:lnSpc>
                        <a:spcAft>
                          <a:spcPts val="0"/>
                        </a:spcAft>
                      </a:pPr>
                      <a:r>
                        <a:rPr lang="en-IN" sz="2400" b="1" dirty="0">
                          <a:latin typeface="Arial"/>
                          <a:ea typeface="Calibri"/>
                          <a:cs typeface="Times New Roman"/>
                        </a:rPr>
                        <a:t>Sl.</a:t>
                      </a:r>
                      <a:endParaRPr lang="en-IN" sz="2000" dirty="0">
                        <a:latin typeface="Calibri"/>
                        <a:ea typeface="Calibri"/>
                        <a:cs typeface="Times New Roman"/>
                      </a:endParaRPr>
                    </a:p>
                    <a:p>
                      <a:pPr algn="ctr">
                        <a:lnSpc>
                          <a:spcPct val="115000"/>
                        </a:lnSpc>
                        <a:spcAft>
                          <a:spcPts val="0"/>
                        </a:spcAft>
                      </a:pPr>
                      <a:r>
                        <a:rPr lang="en-IN" sz="2400" b="1" dirty="0">
                          <a:latin typeface="Arial"/>
                          <a:ea typeface="Calibri"/>
                          <a:cs typeface="Times New Roman"/>
                        </a:rPr>
                        <a:t>No.</a:t>
                      </a:r>
                      <a:endParaRPr lang="en-IN" sz="2000" dirty="0">
                        <a:latin typeface="Calibri"/>
                        <a:ea typeface="Calibri"/>
                        <a:cs typeface="Times New Roman"/>
                      </a:endParaRPr>
                    </a:p>
                  </a:txBody>
                  <a:tcPr marL="68580" marR="68580" marT="0" marB="0"/>
                </a:tc>
                <a:tc>
                  <a:txBody>
                    <a:bodyPr/>
                    <a:lstStyle/>
                    <a:p>
                      <a:pPr algn="ctr">
                        <a:lnSpc>
                          <a:spcPct val="115000"/>
                        </a:lnSpc>
                        <a:spcAft>
                          <a:spcPts val="0"/>
                        </a:spcAft>
                      </a:pPr>
                      <a:r>
                        <a:rPr lang="en-IN" sz="2400" b="1" dirty="0">
                          <a:latin typeface="Arial"/>
                          <a:ea typeface="Calibri"/>
                          <a:cs typeface="Times New Roman"/>
                        </a:rPr>
                        <a:t>Nature of offence</a:t>
                      </a:r>
                      <a:endParaRPr lang="en-IN" sz="2000" dirty="0">
                        <a:latin typeface="Calibri"/>
                        <a:ea typeface="Calibri"/>
                        <a:cs typeface="Times New Roman"/>
                      </a:endParaRPr>
                    </a:p>
                  </a:txBody>
                  <a:tcPr marL="68580" marR="68580" marT="0" marB="0"/>
                </a:tc>
                <a:tc>
                  <a:txBody>
                    <a:bodyPr/>
                    <a:lstStyle/>
                    <a:p>
                      <a:pPr algn="ctr">
                        <a:lnSpc>
                          <a:spcPct val="115000"/>
                        </a:lnSpc>
                        <a:spcAft>
                          <a:spcPts val="0"/>
                        </a:spcAft>
                      </a:pPr>
                      <a:r>
                        <a:rPr lang="en-IN" sz="2400" b="1" dirty="0">
                          <a:latin typeface="Arial"/>
                          <a:ea typeface="Calibri"/>
                          <a:cs typeface="Times New Roman"/>
                        </a:rPr>
                        <a:t>Imprisonment</a:t>
                      </a:r>
                      <a:endParaRPr lang="en-IN" sz="2000" dirty="0">
                        <a:latin typeface="Calibri"/>
                        <a:ea typeface="Calibri"/>
                        <a:cs typeface="Times New Roman"/>
                      </a:endParaRPr>
                    </a:p>
                  </a:txBody>
                  <a:tcPr marL="68580" marR="68580" marT="0" marB="0"/>
                </a:tc>
                <a:tc>
                  <a:txBody>
                    <a:bodyPr/>
                    <a:lstStyle/>
                    <a:p>
                      <a:pPr algn="ctr">
                        <a:lnSpc>
                          <a:spcPct val="115000"/>
                        </a:lnSpc>
                        <a:spcAft>
                          <a:spcPts val="0"/>
                        </a:spcAft>
                      </a:pPr>
                      <a:r>
                        <a:rPr lang="en-IN" sz="2400" b="1" dirty="0">
                          <a:latin typeface="Arial"/>
                          <a:ea typeface="Calibri"/>
                          <a:cs typeface="Times New Roman"/>
                        </a:rPr>
                        <a:t>Fine</a:t>
                      </a:r>
                      <a:endParaRPr lang="en-IN" sz="2000" dirty="0">
                        <a:latin typeface="Calibri"/>
                        <a:ea typeface="Calibri"/>
                        <a:cs typeface="Times New Roman"/>
                      </a:endParaRPr>
                    </a:p>
                  </a:txBody>
                  <a:tcPr marL="68580" marR="68580" marT="0" marB="0"/>
                </a:tc>
              </a:tr>
              <a:tr h="1882793">
                <a:tc>
                  <a:txBody>
                    <a:bodyPr/>
                    <a:lstStyle/>
                    <a:p>
                      <a:pPr algn="ctr">
                        <a:lnSpc>
                          <a:spcPct val="115000"/>
                        </a:lnSpc>
                        <a:spcAft>
                          <a:spcPts val="0"/>
                        </a:spcAft>
                      </a:pPr>
                      <a:r>
                        <a:rPr lang="en-IN" sz="2400" dirty="0">
                          <a:latin typeface="Arial"/>
                          <a:ea typeface="Calibri"/>
                          <a:cs typeface="Times New Roman"/>
                        </a:rPr>
                        <a:t>1</a:t>
                      </a: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400" dirty="0">
                          <a:latin typeface="Arial"/>
                          <a:ea typeface="Calibri"/>
                          <a:cs typeface="Times New Roman"/>
                        </a:rPr>
                        <a:t>Soliciting Unregulated </a:t>
                      </a:r>
                      <a:r>
                        <a:rPr lang="en-IN" sz="2400" dirty="0" smtClean="0">
                          <a:latin typeface="Arial"/>
                          <a:ea typeface="Calibri"/>
                          <a:cs typeface="Times New Roman"/>
                        </a:rPr>
                        <a:t>Deposit</a:t>
                      </a:r>
                    </a:p>
                    <a:p>
                      <a:pPr algn="just">
                        <a:lnSpc>
                          <a:spcPct val="115000"/>
                        </a:lnSpc>
                        <a:spcAft>
                          <a:spcPts val="0"/>
                        </a:spcAft>
                      </a:pP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400" dirty="0">
                          <a:latin typeface="Arial"/>
                          <a:ea typeface="Calibri"/>
                          <a:cs typeface="Times New Roman"/>
                        </a:rPr>
                        <a:t>1 Year to 5 Years </a:t>
                      </a:r>
                      <a:r>
                        <a:rPr lang="en-IN" sz="2400" b="1" dirty="0">
                          <a:latin typeface="Arial"/>
                          <a:ea typeface="Calibri"/>
                          <a:cs typeface="Times New Roman"/>
                        </a:rPr>
                        <a:t>and fine</a:t>
                      </a: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400" dirty="0">
                          <a:latin typeface="Arial"/>
                          <a:ea typeface="Calibri"/>
                          <a:cs typeface="Times New Roman"/>
                        </a:rPr>
                        <a:t>2 Lakhs to 10 Lakhs</a:t>
                      </a:r>
                      <a:endParaRPr lang="en-IN" sz="2000" dirty="0">
                        <a:latin typeface="Calibri"/>
                        <a:ea typeface="Calibri"/>
                        <a:cs typeface="Times New Roman"/>
                      </a:endParaRPr>
                    </a:p>
                  </a:txBody>
                  <a:tcPr marL="68580" marR="68580" marT="0" marB="0"/>
                </a:tc>
              </a:tr>
              <a:tr h="1882793">
                <a:tc>
                  <a:txBody>
                    <a:bodyPr/>
                    <a:lstStyle/>
                    <a:p>
                      <a:pPr algn="ctr">
                        <a:lnSpc>
                          <a:spcPct val="115000"/>
                        </a:lnSpc>
                        <a:spcAft>
                          <a:spcPts val="0"/>
                        </a:spcAft>
                      </a:pPr>
                      <a:r>
                        <a:rPr lang="en-IN" sz="2400" dirty="0">
                          <a:latin typeface="Arial"/>
                          <a:ea typeface="Calibri"/>
                          <a:cs typeface="Times New Roman"/>
                        </a:rPr>
                        <a:t>2</a:t>
                      </a: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400" dirty="0">
                          <a:latin typeface="Arial"/>
                          <a:ea typeface="Calibri"/>
                          <a:cs typeface="Times New Roman"/>
                        </a:rPr>
                        <a:t>Accepting Unregulated </a:t>
                      </a:r>
                      <a:r>
                        <a:rPr lang="en-IN" sz="2400" dirty="0" smtClean="0">
                          <a:latin typeface="Arial"/>
                          <a:ea typeface="Calibri"/>
                          <a:cs typeface="Times New Roman"/>
                        </a:rPr>
                        <a:t>Deposit</a:t>
                      </a:r>
                    </a:p>
                    <a:p>
                      <a:pPr algn="just">
                        <a:lnSpc>
                          <a:spcPct val="115000"/>
                        </a:lnSpc>
                        <a:spcAft>
                          <a:spcPts val="0"/>
                        </a:spcAft>
                      </a:pP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400" dirty="0">
                          <a:latin typeface="Arial"/>
                          <a:ea typeface="Calibri"/>
                          <a:cs typeface="Times New Roman"/>
                        </a:rPr>
                        <a:t>2 Years to 7 Years </a:t>
                      </a:r>
                      <a:r>
                        <a:rPr lang="en-IN" sz="2400" b="1" dirty="0">
                          <a:latin typeface="Arial"/>
                          <a:ea typeface="Calibri"/>
                          <a:cs typeface="Times New Roman"/>
                        </a:rPr>
                        <a:t>and fine</a:t>
                      </a: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400" dirty="0">
                          <a:latin typeface="Arial"/>
                          <a:ea typeface="Calibri"/>
                          <a:cs typeface="Times New Roman"/>
                        </a:rPr>
                        <a:t>3 Lakhs to 10 Lakhs</a:t>
                      </a:r>
                      <a:endParaRPr lang="en-IN" sz="2000" dirty="0">
                        <a:latin typeface="Calibri"/>
                        <a:ea typeface="Calibri"/>
                        <a:cs typeface="Times New Roman"/>
                      </a:endParaRPr>
                    </a:p>
                  </a:txBody>
                  <a:tcPr marL="68580" marR="68580" marT="0" marB="0"/>
                </a:tc>
              </a:tr>
              <a:tr h="2414887">
                <a:tc>
                  <a:txBody>
                    <a:bodyPr/>
                    <a:lstStyle/>
                    <a:p>
                      <a:pPr algn="ctr">
                        <a:lnSpc>
                          <a:spcPct val="115000"/>
                        </a:lnSpc>
                        <a:spcAft>
                          <a:spcPts val="0"/>
                        </a:spcAft>
                      </a:pPr>
                      <a:r>
                        <a:rPr lang="en-IN" sz="2000" dirty="0">
                          <a:latin typeface="Arial"/>
                          <a:ea typeface="Calibri"/>
                          <a:cs typeface="Times New Roman"/>
                        </a:rPr>
                        <a:t>3</a:t>
                      </a:r>
                      <a:endParaRPr lang="en-IN" sz="1800" dirty="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a:latin typeface="Arial"/>
                          <a:ea typeface="Calibri"/>
                          <a:cs typeface="Times New Roman"/>
                        </a:rPr>
                        <a:t>Fraudulently defaults in repayment of Unregulated </a:t>
                      </a:r>
                      <a:r>
                        <a:rPr lang="en-IN" sz="2000" dirty="0" smtClean="0">
                          <a:latin typeface="Arial"/>
                          <a:ea typeface="Calibri"/>
                          <a:cs typeface="Times New Roman"/>
                        </a:rPr>
                        <a:t>deposits</a:t>
                      </a:r>
                    </a:p>
                    <a:p>
                      <a:pPr algn="just">
                        <a:lnSpc>
                          <a:spcPct val="115000"/>
                        </a:lnSpc>
                        <a:spcAft>
                          <a:spcPts val="0"/>
                        </a:spcAft>
                      </a:pPr>
                      <a:endParaRPr lang="en-IN" sz="1800" dirty="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a:latin typeface="Arial"/>
                          <a:ea typeface="Calibri"/>
                          <a:cs typeface="Times New Roman"/>
                        </a:rPr>
                        <a:t>3 Years to 10 Years </a:t>
                      </a:r>
                      <a:r>
                        <a:rPr lang="en-IN" sz="2000" b="1" dirty="0">
                          <a:latin typeface="Arial"/>
                          <a:ea typeface="Calibri"/>
                          <a:cs typeface="Times New Roman"/>
                        </a:rPr>
                        <a:t>and fine</a:t>
                      </a:r>
                      <a:endParaRPr lang="en-IN" sz="1800" dirty="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a:latin typeface="Arial"/>
                          <a:ea typeface="Calibri"/>
                          <a:cs typeface="Times New Roman"/>
                        </a:rPr>
                        <a:t>5 Lakhs to Twice the amount of deposits collected</a:t>
                      </a:r>
                      <a:endParaRPr lang="en-IN" sz="18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853016"/>
          </a:xfrm>
        </p:spPr>
        <p:txBody>
          <a:bodyPr/>
          <a:lstStyle/>
          <a:p>
            <a:r>
              <a:rPr lang="en-IN" sz="3200" dirty="0" smtClean="0"/>
              <a:t>OFFENCES / </a:t>
            </a:r>
            <a:r>
              <a:rPr lang="en-IN" sz="3200" dirty="0" smtClean="0"/>
              <a:t>PUNISHMENTS Cont..2</a:t>
            </a:r>
            <a:r>
              <a:rPr lang="en-IN" sz="3200" dirty="0" smtClean="0"/>
              <a:t/>
            </a:r>
            <a:br>
              <a:rPr lang="en-IN" sz="3200" dirty="0" smtClean="0"/>
            </a:br>
            <a:endParaRPr lang="en-IN" sz="3200" dirty="0"/>
          </a:p>
        </p:txBody>
      </p:sp>
      <p:graphicFrame>
        <p:nvGraphicFramePr>
          <p:cNvPr id="4" name="Content Placeholder 3"/>
          <p:cNvGraphicFramePr>
            <a:graphicFrameLocks noGrp="1"/>
          </p:cNvGraphicFramePr>
          <p:nvPr>
            <p:ph idx="1"/>
          </p:nvPr>
        </p:nvGraphicFramePr>
        <p:xfrm>
          <a:off x="381000" y="838200"/>
          <a:ext cx="6172200" cy="7695135"/>
        </p:xfrm>
        <a:graphic>
          <a:graphicData uri="http://schemas.openxmlformats.org/drawingml/2006/table">
            <a:tbl>
              <a:tblPr firstRow="1" bandRow="1">
                <a:tableStyleId>{5C22544A-7EE6-4342-B048-85BDC9FD1C3A}</a:tableStyleId>
              </a:tblPr>
              <a:tblGrid>
                <a:gridCol w="571500"/>
                <a:gridCol w="2209800"/>
                <a:gridCol w="1905000"/>
                <a:gridCol w="1485900"/>
              </a:tblGrid>
              <a:tr h="780784">
                <a:tc>
                  <a:txBody>
                    <a:bodyPr/>
                    <a:lstStyle/>
                    <a:p>
                      <a:pPr algn="ctr">
                        <a:lnSpc>
                          <a:spcPct val="115000"/>
                        </a:lnSpc>
                        <a:spcAft>
                          <a:spcPts val="0"/>
                        </a:spcAft>
                      </a:pPr>
                      <a:r>
                        <a:rPr lang="en-IN" sz="1900" b="1" dirty="0">
                          <a:latin typeface="Arial" pitchFamily="34" charset="0"/>
                          <a:ea typeface="Calibri"/>
                          <a:cs typeface="Arial" pitchFamily="34" charset="0"/>
                        </a:rPr>
                        <a:t>Sl.</a:t>
                      </a:r>
                      <a:endParaRPr lang="en-IN" sz="1900" dirty="0">
                        <a:latin typeface="Arial" pitchFamily="34" charset="0"/>
                        <a:ea typeface="Calibri"/>
                        <a:cs typeface="Arial" pitchFamily="34" charset="0"/>
                      </a:endParaRPr>
                    </a:p>
                    <a:p>
                      <a:pPr algn="ctr">
                        <a:lnSpc>
                          <a:spcPct val="115000"/>
                        </a:lnSpc>
                        <a:spcAft>
                          <a:spcPts val="0"/>
                        </a:spcAft>
                      </a:pPr>
                      <a:r>
                        <a:rPr lang="en-IN" sz="1900" b="1" dirty="0">
                          <a:latin typeface="Arial" pitchFamily="34" charset="0"/>
                          <a:ea typeface="Calibri"/>
                          <a:cs typeface="Arial" pitchFamily="34" charset="0"/>
                        </a:rPr>
                        <a:t>No.</a:t>
                      </a:r>
                      <a:endParaRPr lang="en-IN" sz="1900" dirty="0">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IN" sz="1900" b="1" dirty="0">
                          <a:latin typeface="Arial" pitchFamily="34" charset="0"/>
                          <a:ea typeface="Calibri"/>
                          <a:cs typeface="Arial" pitchFamily="34" charset="0"/>
                        </a:rPr>
                        <a:t>Nature of offence</a:t>
                      </a:r>
                      <a:endParaRPr lang="en-IN" sz="1900" dirty="0">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IN" sz="1900" b="1" dirty="0">
                          <a:latin typeface="Arial" pitchFamily="34" charset="0"/>
                          <a:ea typeface="Calibri"/>
                          <a:cs typeface="Arial" pitchFamily="34" charset="0"/>
                        </a:rPr>
                        <a:t>Imprisonment</a:t>
                      </a:r>
                      <a:endParaRPr lang="en-IN" sz="1900" dirty="0">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IN" sz="1900" b="1" dirty="0">
                          <a:latin typeface="Arial" pitchFamily="34" charset="0"/>
                          <a:ea typeface="Calibri"/>
                          <a:cs typeface="Arial" pitchFamily="34" charset="0"/>
                        </a:rPr>
                        <a:t>Fine</a:t>
                      </a:r>
                      <a:endParaRPr lang="en-IN" sz="1900" dirty="0">
                        <a:latin typeface="Arial" pitchFamily="34" charset="0"/>
                        <a:ea typeface="Calibri"/>
                        <a:cs typeface="Arial" pitchFamily="34" charset="0"/>
                      </a:endParaRPr>
                    </a:p>
                  </a:txBody>
                  <a:tcPr marL="68580" marR="68580" marT="0" marB="0"/>
                </a:tc>
              </a:tr>
              <a:tr h="3791216">
                <a:tc>
                  <a:txBody>
                    <a:bodyPr/>
                    <a:lstStyle/>
                    <a:p>
                      <a:pPr algn="ctr">
                        <a:lnSpc>
                          <a:spcPct val="115000"/>
                        </a:lnSpc>
                        <a:spcAft>
                          <a:spcPts val="0"/>
                        </a:spcAft>
                      </a:pPr>
                      <a:r>
                        <a:rPr lang="en-IN" sz="1900" dirty="0" smtClean="0">
                          <a:latin typeface="Arial" pitchFamily="34" charset="0"/>
                          <a:ea typeface="Calibri"/>
                          <a:cs typeface="Arial" pitchFamily="34" charset="0"/>
                        </a:rPr>
                        <a:t>4</a:t>
                      </a:r>
                      <a:endParaRPr lang="en-IN" sz="1900" dirty="0">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pPr>
                      <a:r>
                        <a:rPr lang="en-IN" sz="1900" dirty="0">
                          <a:latin typeface="Arial" pitchFamily="34" charset="0"/>
                          <a:ea typeface="Calibri"/>
                          <a:cs typeface="Arial" pitchFamily="34" charset="0"/>
                        </a:rPr>
                        <a:t>Fraudulently defaults in repayment of Regulated Deposits</a:t>
                      </a:r>
                    </a:p>
                  </a:txBody>
                  <a:tcPr marL="68580" marR="68580" marT="0" marB="0"/>
                </a:tc>
                <a:tc>
                  <a:txBody>
                    <a:bodyPr/>
                    <a:lstStyle/>
                    <a:p>
                      <a:pPr algn="just">
                        <a:lnSpc>
                          <a:spcPct val="115000"/>
                        </a:lnSpc>
                        <a:spcAft>
                          <a:spcPts val="0"/>
                        </a:spcAft>
                      </a:pPr>
                      <a:r>
                        <a:rPr lang="en-IN" sz="1900" dirty="0" err="1">
                          <a:latin typeface="Arial" pitchFamily="34" charset="0"/>
                          <a:ea typeface="Calibri"/>
                          <a:cs typeface="Arial" pitchFamily="34" charset="0"/>
                        </a:rPr>
                        <a:t>Upto</a:t>
                      </a:r>
                      <a:r>
                        <a:rPr lang="en-IN" sz="1900" dirty="0">
                          <a:latin typeface="Arial" pitchFamily="34" charset="0"/>
                          <a:ea typeface="Calibri"/>
                          <a:cs typeface="Arial" pitchFamily="34" charset="0"/>
                        </a:rPr>
                        <a:t> 7 Years </a:t>
                      </a:r>
                      <a:r>
                        <a:rPr lang="en-IN" sz="1900" b="1" dirty="0">
                          <a:latin typeface="Arial" pitchFamily="34" charset="0"/>
                          <a:ea typeface="Calibri"/>
                          <a:cs typeface="Arial" pitchFamily="34" charset="0"/>
                        </a:rPr>
                        <a:t>or fine</a:t>
                      </a:r>
                      <a:endParaRPr lang="en-IN" sz="1900" dirty="0">
                        <a:latin typeface="Arial" pitchFamily="34" charset="0"/>
                        <a:ea typeface="Calibri"/>
                        <a:cs typeface="Arial" pitchFamily="34" charset="0"/>
                      </a:endParaRPr>
                    </a:p>
                  </a:txBody>
                  <a:tcPr marL="68580" marR="68580" marT="0" marB="0"/>
                </a:tc>
                <a:tc>
                  <a:txBody>
                    <a:bodyPr/>
                    <a:lstStyle/>
                    <a:p>
                      <a:pPr algn="just">
                        <a:lnSpc>
                          <a:spcPct val="115000"/>
                        </a:lnSpc>
                        <a:spcAft>
                          <a:spcPts val="0"/>
                        </a:spcAft>
                      </a:pPr>
                      <a:r>
                        <a:rPr lang="en-IN" sz="1900" dirty="0">
                          <a:latin typeface="Arial" pitchFamily="34" charset="0"/>
                          <a:ea typeface="Calibri"/>
                          <a:cs typeface="Arial" pitchFamily="34" charset="0"/>
                        </a:rPr>
                        <a:t>5 Lakhs to 25 Crores or Three times the profits made out of the fraudulent default, whichever is higher or with both.</a:t>
                      </a:r>
                    </a:p>
                  </a:txBody>
                  <a:tcPr marL="68580" marR="68580" marT="0" marB="0"/>
                </a:tc>
              </a:tr>
              <a:tr h="3123135">
                <a:tc>
                  <a:txBody>
                    <a:bodyPr/>
                    <a:lstStyle/>
                    <a:p>
                      <a:pPr algn="ctr">
                        <a:lnSpc>
                          <a:spcPct val="115000"/>
                        </a:lnSpc>
                        <a:spcAft>
                          <a:spcPts val="0"/>
                        </a:spcAft>
                      </a:pPr>
                      <a:r>
                        <a:rPr lang="en-IN" sz="1900" dirty="0">
                          <a:latin typeface="Arial"/>
                          <a:ea typeface="Calibri"/>
                          <a:cs typeface="Times New Roman"/>
                        </a:rPr>
                        <a:t>5</a:t>
                      </a:r>
                      <a:endParaRPr lang="en-IN" sz="1900" dirty="0">
                        <a:latin typeface="Calibri"/>
                        <a:ea typeface="Calibri"/>
                        <a:cs typeface="Times New Roman"/>
                      </a:endParaRPr>
                    </a:p>
                  </a:txBody>
                  <a:tcPr marL="68580" marR="68580" marT="0" marB="0"/>
                </a:tc>
                <a:tc>
                  <a:txBody>
                    <a:bodyPr/>
                    <a:lstStyle/>
                    <a:p>
                      <a:pPr algn="just">
                        <a:lnSpc>
                          <a:spcPct val="115000"/>
                        </a:lnSpc>
                        <a:spcAft>
                          <a:spcPts val="0"/>
                        </a:spcAft>
                      </a:pPr>
                      <a:r>
                        <a:rPr lang="en-IN" sz="1900" dirty="0">
                          <a:latin typeface="Arial"/>
                          <a:ea typeface="Calibri"/>
                          <a:cs typeface="Times New Roman"/>
                        </a:rPr>
                        <a:t>False statement, promise or forecast made by any person, to induce another person to invest in Unregulated Deposit Scheme</a:t>
                      </a:r>
                      <a:endParaRPr lang="en-IN" sz="1900" dirty="0">
                        <a:latin typeface="Calibri"/>
                        <a:ea typeface="Calibri"/>
                        <a:cs typeface="Times New Roman"/>
                      </a:endParaRPr>
                    </a:p>
                  </a:txBody>
                  <a:tcPr marL="68580" marR="68580" marT="0" marB="0"/>
                </a:tc>
                <a:tc>
                  <a:txBody>
                    <a:bodyPr/>
                    <a:lstStyle/>
                    <a:p>
                      <a:pPr algn="just">
                        <a:lnSpc>
                          <a:spcPct val="115000"/>
                        </a:lnSpc>
                        <a:spcAft>
                          <a:spcPts val="0"/>
                        </a:spcAft>
                      </a:pPr>
                      <a:r>
                        <a:rPr lang="en-IN" sz="1900" dirty="0">
                          <a:latin typeface="Arial"/>
                          <a:ea typeface="Calibri"/>
                          <a:cs typeface="Times New Roman"/>
                        </a:rPr>
                        <a:t>1 Years to 5 Years </a:t>
                      </a:r>
                      <a:r>
                        <a:rPr lang="en-IN" sz="1900" b="1" dirty="0">
                          <a:latin typeface="Arial"/>
                          <a:ea typeface="Calibri"/>
                          <a:cs typeface="Times New Roman"/>
                        </a:rPr>
                        <a:t>and fine</a:t>
                      </a:r>
                      <a:endParaRPr lang="en-IN" sz="1900" dirty="0">
                        <a:latin typeface="Calibri"/>
                        <a:ea typeface="Calibri"/>
                        <a:cs typeface="Times New Roman"/>
                      </a:endParaRPr>
                    </a:p>
                  </a:txBody>
                  <a:tcPr marL="68580" marR="68580" marT="0" marB="0"/>
                </a:tc>
                <a:tc>
                  <a:txBody>
                    <a:bodyPr/>
                    <a:lstStyle/>
                    <a:p>
                      <a:pPr algn="just">
                        <a:lnSpc>
                          <a:spcPct val="115000"/>
                        </a:lnSpc>
                        <a:spcAft>
                          <a:spcPts val="0"/>
                        </a:spcAft>
                      </a:pPr>
                      <a:r>
                        <a:rPr lang="en-IN" sz="1900" dirty="0" err="1">
                          <a:latin typeface="Arial"/>
                          <a:ea typeface="Calibri"/>
                          <a:cs typeface="Times New Roman"/>
                        </a:rPr>
                        <a:t>Upto</a:t>
                      </a:r>
                      <a:r>
                        <a:rPr lang="en-IN" sz="1900" dirty="0">
                          <a:latin typeface="Arial"/>
                          <a:ea typeface="Calibri"/>
                          <a:cs typeface="Times New Roman"/>
                        </a:rPr>
                        <a:t> 10 Lakhs</a:t>
                      </a:r>
                      <a:endParaRPr lang="en-IN" sz="19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OFFENCES / PUNISHMENTS Cont</a:t>
            </a:r>
            <a:r>
              <a:rPr lang="en-IN" dirty="0" smtClean="0"/>
              <a:t>..3</a:t>
            </a:r>
            <a:r>
              <a:rPr lang="en-IN" dirty="0" smtClean="0"/>
              <a:t/>
            </a:r>
            <a:br>
              <a:rPr lang="en-IN" dirty="0" smtClean="0"/>
            </a:br>
            <a:endParaRPr lang="en-IN" dirty="0"/>
          </a:p>
        </p:txBody>
      </p:sp>
      <p:graphicFrame>
        <p:nvGraphicFramePr>
          <p:cNvPr id="4" name="Content Placeholder 3"/>
          <p:cNvGraphicFramePr>
            <a:graphicFrameLocks noGrp="1"/>
          </p:cNvGraphicFramePr>
          <p:nvPr>
            <p:ph idx="1"/>
          </p:nvPr>
        </p:nvGraphicFramePr>
        <p:xfrm>
          <a:off x="342900" y="2133600"/>
          <a:ext cx="6172200" cy="3154680"/>
        </p:xfrm>
        <a:graphic>
          <a:graphicData uri="http://schemas.openxmlformats.org/drawingml/2006/table">
            <a:tbl>
              <a:tblPr firstRow="1" bandRow="1">
                <a:tableStyleId>{5C22544A-7EE6-4342-B048-85BDC9FD1C3A}</a:tableStyleId>
              </a:tblPr>
              <a:tblGrid>
                <a:gridCol w="723900"/>
                <a:gridCol w="2133600"/>
                <a:gridCol w="1905000"/>
                <a:gridCol w="1409700"/>
              </a:tblGrid>
              <a:tr h="370840">
                <a:tc>
                  <a:txBody>
                    <a:bodyPr/>
                    <a:lstStyle/>
                    <a:p>
                      <a:pPr algn="ctr">
                        <a:lnSpc>
                          <a:spcPct val="115000"/>
                        </a:lnSpc>
                        <a:spcAft>
                          <a:spcPts val="0"/>
                        </a:spcAft>
                      </a:pPr>
                      <a:r>
                        <a:rPr lang="en-IN" sz="2000" b="1" dirty="0">
                          <a:latin typeface="Arial"/>
                          <a:ea typeface="Calibri"/>
                          <a:cs typeface="Times New Roman"/>
                        </a:rPr>
                        <a:t>Sl.</a:t>
                      </a:r>
                      <a:endParaRPr lang="en-IN" sz="2000" dirty="0">
                        <a:latin typeface="Calibri"/>
                        <a:ea typeface="Calibri"/>
                        <a:cs typeface="Times New Roman"/>
                      </a:endParaRPr>
                    </a:p>
                    <a:p>
                      <a:pPr algn="ctr">
                        <a:lnSpc>
                          <a:spcPct val="115000"/>
                        </a:lnSpc>
                        <a:spcAft>
                          <a:spcPts val="0"/>
                        </a:spcAft>
                      </a:pPr>
                      <a:r>
                        <a:rPr lang="en-IN" sz="2000" b="1" dirty="0">
                          <a:latin typeface="Arial"/>
                          <a:ea typeface="Calibri"/>
                          <a:cs typeface="Times New Roman"/>
                        </a:rPr>
                        <a:t>No.</a:t>
                      </a:r>
                      <a:endParaRPr lang="en-IN" sz="2000" dirty="0">
                        <a:latin typeface="Calibri"/>
                        <a:ea typeface="Calibri"/>
                        <a:cs typeface="Times New Roman"/>
                      </a:endParaRPr>
                    </a:p>
                  </a:txBody>
                  <a:tcPr marL="68580" marR="68580" marT="0" marB="0"/>
                </a:tc>
                <a:tc>
                  <a:txBody>
                    <a:bodyPr/>
                    <a:lstStyle/>
                    <a:p>
                      <a:pPr algn="ctr">
                        <a:lnSpc>
                          <a:spcPct val="115000"/>
                        </a:lnSpc>
                        <a:spcAft>
                          <a:spcPts val="0"/>
                        </a:spcAft>
                      </a:pPr>
                      <a:r>
                        <a:rPr lang="en-IN" sz="2000" b="1" dirty="0">
                          <a:latin typeface="Arial"/>
                          <a:ea typeface="Calibri"/>
                          <a:cs typeface="Times New Roman"/>
                        </a:rPr>
                        <a:t>Nature of offence</a:t>
                      </a:r>
                      <a:endParaRPr lang="en-IN" sz="2000" dirty="0">
                        <a:latin typeface="Calibri"/>
                        <a:ea typeface="Calibri"/>
                        <a:cs typeface="Times New Roman"/>
                      </a:endParaRPr>
                    </a:p>
                  </a:txBody>
                  <a:tcPr marL="68580" marR="68580" marT="0" marB="0"/>
                </a:tc>
                <a:tc>
                  <a:txBody>
                    <a:bodyPr/>
                    <a:lstStyle/>
                    <a:p>
                      <a:pPr algn="ctr">
                        <a:lnSpc>
                          <a:spcPct val="115000"/>
                        </a:lnSpc>
                        <a:spcAft>
                          <a:spcPts val="0"/>
                        </a:spcAft>
                      </a:pPr>
                      <a:r>
                        <a:rPr lang="en-IN" sz="2000" b="1" dirty="0">
                          <a:latin typeface="Arial"/>
                          <a:ea typeface="Calibri"/>
                          <a:cs typeface="Times New Roman"/>
                        </a:rPr>
                        <a:t>Imprisonment</a:t>
                      </a:r>
                      <a:endParaRPr lang="en-IN" sz="2000" dirty="0">
                        <a:latin typeface="Calibri"/>
                        <a:ea typeface="Calibri"/>
                        <a:cs typeface="Times New Roman"/>
                      </a:endParaRPr>
                    </a:p>
                  </a:txBody>
                  <a:tcPr marL="68580" marR="68580" marT="0" marB="0"/>
                </a:tc>
                <a:tc>
                  <a:txBody>
                    <a:bodyPr/>
                    <a:lstStyle/>
                    <a:p>
                      <a:pPr algn="ctr">
                        <a:lnSpc>
                          <a:spcPct val="115000"/>
                        </a:lnSpc>
                        <a:spcAft>
                          <a:spcPts val="0"/>
                        </a:spcAft>
                      </a:pPr>
                      <a:r>
                        <a:rPr lang="en-IN" sz="2000" b="1" dirty="0">
                          <a:latin typeface="Arial"/>
                          <a:ea typeface="Calibri"/>
                          <a:cs typeface="Times New Roman"/>
                        </a:rPr>
                        <a:t>Fine</a:t>
                      </a:r>
                      <a:endParaRPr lang="en-IN" sz="2000" dirty="0">
                        <a:latin typeface="Calibri"/>
                        <a:ea typeface="Calibri"/>
                        <a:cs typeface="Times New Roman"/>
                      </a:endParaRPr>
                    </a:p>
                  </a:txBody>
                  <a:tcPr marL="68580" marR="68580" marT="0" marB="0"/>
                </a:tc>
              </a:tr>
              <a:tr h="370840">
                <a:tc>
                  <a:txBody>
                    <a:bodyPr/>
                    <a:lstStyle/>
                    <a:p>
                      <a:pPr algn="ctr">
                        <a:lnSpc>
                          <a:spcPct val="115000"/>
                        </a:lnSpc>
                        <a:spcAft>
                          <a:spcPts val="0"/>
                        </a:spcAft>
                      </a:pPr>
                      <a:r>
                        <a:rPr lang="en-IN" sz="2000" dirty="0">
                          <a:latin typeface="Arial"/>
                          <a:ea typeface="Calibri"/>
                          <a:cs typeface="Times New Roman"/>
                        </a:rPr>
                        <a:t>6</a:t>
                      </a: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a:latin typeface="Arial"/>
                          <a:ea typeface="Calibri"/>
                          <a:cs typeface="Times New Roman"/>
                        </a:rPr>
                        <a:t>Second time conviction under the </a:t>
                      </a:r>
                      <a:r>
                        <a:rPr lang="en-IN" sz="2000" dirty="0" smtClean="0">
                          <a:latin typeface="Arial"/>
                          <a:ea typeface="Calibri"/>
                          <a:cs typeface="Times New Roman"/>
                        </a:rPr>
                        <a:t>Ordinance</a:t>
                      </a:r>
                    </a:p>
                    <a:p>
                      <a:pPr algn="just">
                        <a:lnSpc>
                          <a:spcPct val="115000"/>
                        </a:lnSpc>
                        <a:spcAft>
                          <a:spcPts val="0"/>
                        </a:spcAft>
                      </a:pP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000">
                          <a:latin typeface="Arial"/>
                          <a:ea typeface="Calibri"/>
                          <a:cs typeface="Times New Roman"/>
                        </a:rPr>
                        <a:t>5 Years to 10 Years </a:t>
                      </a:r>
                      <a:r>
                        <a:rPr lang="en-IN" sz="2000" b="1">
                          <a:latin typeface="Arial"/>
                          <a:ea typeface="Calibri"/>
                          <a:cs typeface="Times New Roman"/>
                        </a:rPr>
                        <a:t>and fine</a:t>
                      </a:r>
                      <a:endParaRPr lang="en-IN" sz="200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a:latin typeface="Arial"/>
                          <a:ea typeface="Calibri"/>
                          <a:cs typeface="Times New Roman"/>
                        </a:rPr>
                        <a:t>10 Lakhs to 50 Crores</a:t>
                      </a:r>
                      <a:endParaRPr lang="en-IN" sz="2000" dirty="0">
                        <a:latin typeface="Calibri"/>
                        <a:ea typeface="Calibri"/>
                        <a:cs typeface="Times New Roman"/>
                      </a:endParaRPr>
                    </a:p>
                  </a:txBody>
                  <a:tcPr marL="68580" marR="68580" marT="0" marB="0"/>
                </a:tc>
              </a:tr>
              <a:tr h="370840">
                <a:tc>
                  <a:txBody>
                    <a:bodyPr/>
                    <a:lstStyle/>
                    <a:p>
                      <a:pPr algn="ctr">
                        <a:lnSpc>
                          <a:spcPct val="115000"/>
                        </a:lnSpc>
                        <a:spcAft>
                          <a:spcPts val="0"/>
                        </a:spcAft>
                      </a:pPr>
                      <a:r>
                        <a:rPr lang="en-IN" sz="2000">
                          <a:latin typeface="Arial"/>
                          <a:ea typeface="Calibri"/>
                          <a:cs typeface="Times New Roman"/>
                        </a:rPr>
                        <a:t>7</a:t>
                      </a:r>
                      <a:endParaRPr lang="en-IN" sz="200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a:latin typeface="Arial"/>
                          <a:ea typeface="Calibri"/>
                          <a:cs typeface="Times New Roman"/>
                        </a:rPr>
                        <a:t>Failure to furnish any information / statements</a:t>
                      </a:r>
                      <a:endParaRPr lang="en-IN" sz="2000" dirty="0">
                        <a:latin typeface="Calibri"/>
                        <a:ea typeface="Calibri"/>
                        <a:cs typeface="Times New Roman"/>
                      </a:endParaRPr>
                    </a:p>
                  </a:txBody>
                  <a:tcPr marL="68580" marR="68580" marT="0" marB="0"/>
                </a:tc>
                <a:tc>
                  <a:txBody>
                    <a:bodyPr/>
                    <a:lstStyle/>
                    <a:p>
                      <a:pPr algn="just">
                        <a:lnSpc>
                          <a:spcPct val="115000"/>
                        </a:lnSpc>
                        <a:spcAft>
                          <a:spcPts val="0"/>
                        </a:spcAft>
                      </a:pPr>
                      <a:r>
                        <a:rPr lang="en-IN" sz="2000">
                          <a:latin typeface="Arial"/>
                          <a:ea typeface="Calibri"/>
                          <a:cs typeface="Times New Roman"/>
                        </a:rPr>
                        <a:t>No imprisonment</a:t>
                      </a:r>
                      <a:endParaRPr lang="en-IN" sz="2000">
                        <a:latin typeface="Calibri"/>
                        <a:ea typeface="Calibri"/>
                        <a:cs typeface="Times New Roman"/>
                      </a:endParaRPr>
                    </a:p>
                  </a:txBody>
                  <a:tcPr marL="68580" marR="68580" marT="0" marB="0"/>
                </a:tc>
                <a:tc>
                  <a:txBody>
                    <a:bodyPr/>
                    <a:lstStyle/>
                    <a:p>
                      <a:pPr algn="just">
                        <a:lnSpc>
                          <a:spcPct val="115000"/>
                        </a:lnSpc>
                        <a:spcAft>
                          <a:spcPts val="0"/>
                        </a:spcAft>
                      </a:pPr>
                      <a:r>
                        <a:rPr lang="en-IN" sz="2000" dirty="0" err="1">
                          <a:latin typeface="Arial"/>
                          <a:ea typeface="Calibri"/>
                          <a:cs typeface="Times New Roman"/>
                        </a:rPr>
                        <a:t>Upto</a:t>
                      </a:r>
                      <a:r>
                        <a:rPr lang="en-IN" sz="2000" dirty="0">
                          <a:latin typeface="Arial"/>
                          <a:ea typeface="Calibri"/>
                          <a:cs typeface="Times New Roman"/>
                        </a:rPr>
                        <a:t> 5 Lakhs</a:t>
                      </a:r>
                      <a:endParaRPr lang="en-IN" sz="20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OFFENCES / PUNISHMENTS Cont</a:t>
            </a:r>
            <a:r>
              <a:rPr lang="en-IN" dirty="0" smtClean="0"/>
              <a:t>..4</a:t>
            </a:r>
            <a:r>
              <a:rPr lang="en-IN" dirty="0" smtClean="0"/>
              <a:t/>
            </a:r>
            <a:br>
              <a:rPr lang="en-IN" dirty="0" smtClean="0"/>
            </a:br>
            <a:endParaRPr lang="en-IN" dirty="0"/>
          </a:p>
        </p:txBody>
      </p:sp>
      <p:sp>
        <p:nvSpPr>
          <p:cNvPr id="3" name="Content Placeholder 2"/>
          <p:cNvSpPr>
            <a:spLocks noGrp="1"/>
          </p:cNvSpPr>
          <p:nvPr>
            <p:ph idx="1"/>
          </p:nvPr>
        </p:nvSpPr>
        <p:spPr/>
        <p:txBody>
          <a:bodyPr/>
          <a:lstStyle/>
          <a:p>
            <a:pPr lvl="0"/>
            <a:endParaRPr lang="en-IN" sz="2400" dirty="0" smtClean="0"/>
          </a:p>
          <a:p>
            <a:pPr lvl="0" algn="just"/>
            <a:r>
              <a:rPr lang="en-IN" sz="2400" dirty="0" smtClean="0"/>
              <a:t>If </a:t>
            </a:r>
            <a:r>
              <a:rPr lang="en-IN" sz="2400" dirty="0" smtClean="0"/>
              <a:t>an offence is committed by a deposit taker other than an individual, any director, manager, secretary, promoter, partner, employee or other officer of the deposit taker, shall be deemed to be guilty, if negligence is attributable to such person.</a:t>
            </a:r>
          </a:p>
          <a:p>
            <a:endParaRPr lang="en-IN"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ROLE OF POLICE </a:t>
            </a:r>
            <a:r>
              <a:rPr lang="en-IN" dirty="0" smtClean="0"/>
              <a:t/>
            </a:r>
            <a:br>
              <a:rPr lang="en-IN" dirty="0" smtClean="0"/>
            </a:br>
            <a:endParaRPr lang="en-IN" dirty="0"/>
          </a:p>
        </p:txBody>
      </p:sp>
      <p:sp>
        <p:nvSpPr>
          <p:cNvPr id="3" name="Content Placeholder 2"/>
          <p:cNvSpPr>
            <a:spLocks noGrp="1"/>
          </p:cNvSpPr>
          <p:nvPr>
            <p:ph idx="1"/>
          </p:nvPr>
        </p:nvSpPr>
        <p:spPr/>
        <p:txBody>
          <a:bodyPr/>
          <a:lstStyle/>
          <a:p>
            <a:pPr lvl="0" algn="just"/>
            <a:r>
              <a:rPr lang="en-IN" sz="2000" dirty="0" smtClean="0"/>
              <a:t>Every offence except offences U/s. 22 and 26 shall be </a:t>
            </a:r>
            <a:r>
              <a:rPr lang="en-IN" sz="2000" b="1" dirty="0" smtClean="0"/>
              <a:t>cognizable and non-</a:t>
            </a:r>
            <a:r>
              <a:rPr lang="en-IN" sz="2000" b="1" dirty="0" err="1" smtClean="0"/>
              <a:t>bailable</a:t>
            </a:r>
            <a:r>
              <a:rPr lang="en-IN" sz="2000" dirty="0" smtClean="0"/>
              <a:t>.</a:t>
            </a:r>
            <a:endParaRPr lang="en-IN" sz="2000" dirty="0" smtClean="0"/>
          </a:p>
          <a:p>
            <a:pPr lvl="0" algn="just">
              <a:buNone/>
            </a:pPr>
            <a:endParaRPr lang="en-IN" sz="2000" dirty="0" smtClean="0"/>
          </a:p>
          <a:p>
            <a:pPr lvl="0" algn="just"/>
            <a:r>
              <a:rPr lang="en-IN" sz="2000" dirty="0" smtClean="0"/>
              <a:t>If the Offence relates to a Deposit Scheme, whether the depositors, deposit takers or properties involved in more than one State or UT or outside India and affect public interest significantly, matter shall be referred to </a:t>
            </a:r>
            <a:r>
              <a:rPr lang="en-IN" sz="2000" b="1" dirty="0" smtClean="0"/>
              <a:t>CBI for investigation</a:t>
            </a:r>
            <a:r>
              <a:rPr lang="en-IN" sz="2000" dirty="0" smtClean="0"/>
              <a:t>.</a:t>
            </a:r>
          </a:p>
          <a:p>
            <a:pPr lvl="0" algn="just">
              <a:buNone/>
            </a:pPr>
            <a:endParaRPr lang="en-IN" sz="2000" b="1" dirty="0" smtClean="0"/>
          </a:p>
          <a:p>
            <a:pPr lvl="0" algn="just"/>
            <a:r>
              <a:rPr lang="en-IN" sz="2000" b="1" dirty="0" smtClean="0"/>
              <a:t>Search </a:t>
            </a:r>
            <a:r>
              <a:rPr lang="en-IN" sz="2000" b="1" dirty="0" smtClean="0"/>
              <a:t>and seizure</a:t>
            </a:r>
            <a:r>
              <a:rPr lang="en-IN" sz="2000" dirty="0" smtClean="0"/>
              <a:t> by Police Officer with prior written authorisation of SP / DCP.</a:t>
            </a:r>
          </a:p>
          <a:p>
            <a:pPr lvl="0" algn="just">
              <a:buNone/>
            </a:pPr>
            <a:endParaRPr lang="en-IN" sz="2000" b="1" dirty="0" smtClean="0"/>
          </a:p>
          <a:p>
            <a:pPr lvl="0" algn="just"/>
            <a:r>
              <a:rPr lang="en-IN" sz="2000" b="1" dirty="0" smtClean="0"/>
              <a:t>Freezing</a:t>
            </a:r>
            <a:r>
              <a:rPr lang="en-IN" sz="2000" dirty="0" smtClean="0"/>
              <a:t> </a:t>
            </a:r>
            <a:r>
              <a:rPr lang="en-IN" sz="2000" dirty="0" smtClean="0"/>
              <a:t>of Bank accounts</a:t>
            </a:r>
          </a:p>
          <a:p>
            <a:pPr lvl="0" algn="just">
              <a:buNone/>
            </a:pPr>
            <a:endParaRPr lang="en-IN" sz="2000" b="1" dirty="0" smtClean="0"/>
          </a:p>
          <a:p>
            <a:pPr lvl="0" algn="just"/>
            <a:r>
              <a:rPr lang="en-IN" sz="2000" b="1" dirty="0" smtClean="0"/>
              <a:t>Arrest</a:t>
            </a:r>
            <a:endParaRPr lang="en-IN" sz="2000" dirty="0" smtClean="0"/>
          </a:p>
          <a:p>
            <a:pPr lvl="0" algn="just">
              <a:buNone/>
            </a:pPr>
            <a:endParaRPr lang="en-IN" sz="2000" dirty="0" smtClean="0"/>
          </a:p>
          <a:p>
            <a:pPr lvl="0" algn="just"/>
            <a:r>
              <a:rPr lang="en-IN" sz="2000" dirty="0" smtClean="0"/>
              <a:t>Designated </a:t>
            </a:r>
            <a:r>
              <a:rPr lang="en-IN" sz="2000" dirty="0" smtClean="0"/>
              <a:t>Court shall be Court of Sessions</a:t>
            </a:r>
          </a:p>
          <a:p>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3886200"/>
            <a:ext cx="5562600" cy="1200329"/>
          </a:xfrm>
          <a:prstGeom prst="rect">
            <a:avLst/>
          </a:prstGeom>
          <a:noFill/>
        </p:spPr>
        <p:txBody>
          <a:bodyPr wrap="square" rtlCol="0">
            <a:spAutoFit/>
          </a:bodyPr>
          <a:lstStyle/>
          <a:p>
            <a:pPr algn="ctr"/>
            <a:r>
              <a:rPr lang="en-IN" sz="7200" dirty="0" smtClean="0"/>
              <a:t>THANK YOU</a:t>
            </a:r>
            <a:endParaRPr lang="en-IN" sz="72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algn="l"/>
            <a:r>
              <a:rPr lang="en-US" sz="3600" smtClean="0">
                <a:latin typeface="Palatino Linotype" pitchFamily="18" charset="0"/>
              </a:rPr>
              <a:t>Contact	</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None/>
              <a:defRPr/>
            </a:pPr>
            <a:r>
              <a:rPr lang="en-US" dirty="0" smtClean="0">
                <a:latin typeface="Palatino Linotype" pitchFamily="18" charset="0"/>
              </a:rPr>
              <a:t>	HARISH V.S</a:t>
            </a:r>
          </a:p>
          <a:p>
            <a:pPr fontAlgn="auto">
              <a:spcAft>
                <a:spcPts val="0"/>
              </a:spcAft>
              <a:buFont typeface="Arial" pitchFamily="34" charset="0"/>
              <a:buNone/>
              <a:defRPr/>
            </a:pPr>
            <a:r>
              <a:rPr lang="en-US" dirty="0" smtClean="0">
                <a:latin typeface="Palatino Linotype" pitchFamily="18" charset="0"/>
              </a:rPr>
              <a:t>	Advocate</a:t>
            </a:r>
          </a:p>
          <a:p>
            <a:pPr fontAlgn="auto">
              <a:spcAft>
                <a:spcPts val="0"/>
              </a:spcAft>
              <a:buFont typeface="Arial" pitchFamily="34" charset="0"/>
              <a:buNone/>
              <a:defRPr/>
            </a:pPr>
            <a:r>
              <a:rPr lang="en-US" dirty="0" smtClean="0">
                <a:latin typeface="Palatino Linotype" pitchFamily="18" charset="0"/>
              </a:rPr>
              <a:t>	Partner – M/s. DNS Law House</a:t>
            </a:r>
          </a:p>
          <a:p>
            <a:pPr fontAlgn="auto">
              <a:spcAft>
                <a:spcPts val="0"/>
              </a:spcAft>
              <a:buFont typeface="Arial" pitchFamily="34" charset="0"/>
              <a:buNone/>
              <a:defRPr/>
            </a:pPr>
            <a:r>
              <a:rPr lang="en-US" dirty="0" smtClean="0">
                <a:latin typeface="Palatino Linotype" pitchFamily="18" charset="0"/>
              </a:rPr>
              <a:t>	No.36, 3</a:t>
            </a:r>
            <a:r>
              <a:rPr lang="en-US" baseline="30000" dirty="0" smtClean="0">
                <a:latin typeface="Palatino Linotype" pitchFamily="18" charset="0"/>
              </a:rPr>
              <a:t>rd</a:t>
            </a:r>
            <a:r>
              <a:rPr lang="en-US" dirty="0" smtClean="0">
                <a:latin typeface="Palatino Linotype" pitchFamily="18" charset="0"/>
              </a:rPr>
              <a:t> Floor, 2</a:t>
            </a:r>
            <a:r>
              <a:rPr lang="en-US" baseline="30000" dirty="0" smtClean="0">
                <a:latin typeface="Palatino Linotype" pitchFamily="18" charset="0"/>
              </a:rPr>
              <a:t>nd</a:t>
            </a:r>
            <a:r>
              <a:rPr lang="en-US" dirty="0" smtClean="0">
                <a:latin typeface="Palatino Linotype" pitchFamily="18" charset="0"/>
              </a:rPr>
              <a:t> Cross</a:t>
            </a:r>
          </a:p>
          <a:p>
            <a:pPr fontAlgn="auto">
              <a:spcAft>
                <a:spcPts val="0"/>
              </a:spcAft>
              <a:buFont typeface="Arial" pitchFamily="34" charset="0"/>
              <a:buNone/>
              <a:defRPr/>
            </a:pPr>
            <a:r>
              <a:rPr lang="en-US" dirty="0" smtClean="0">
                <a:latin typeface="Palatino Linotype" pitchFamily="18" charset="0"/>
              </a:rPr>
              <a:t>	</a:t>
            </a:r>
            <a:r>
              <a:rPr lang="en-US" dirty="0" err="1" smtClean="0">
                <a:latin typeface="Palatino Linotype" pitchFamily="18" charset="0"/>
              </a:rPr>
              <a:t>Kumarapark</a:t>
            </a:r>
            <a:r>
              <a:rPr lang="en-US" dirty="0" smtClean="0">
                <a:latin typeface="Palatino Linotype" pitchFamily="18" charset="0"/>
              </a:rPr>
              <a:t> West</a:t>
            </a:r>
          </a:p>
          <a:p>
            <a:pPr fontAlgn="auto">
              <a:spcAft>
                <a:spcPts val="0"/>
              </a:spcAft>
              <a:buFont typeface="Arial" pitchFamily="34" charset="0"/>
              <a:buNone/>
              <a:defRPr/>
            </a:pPr>
            <a:r>
              <a:rPr lang="en-US" dirty="0" smtClean="0">
                <a:latin typeface="Palatino Linotype" pitchFamily="18" charset="0"/>
              </a:rPr>
              <a:t>	Bangalore-560 020.</a:t>
            </a:r>
          </a:p>
          <a:p>
            <a:pPr lvl="1" fontAlgn="auto">
              <a:spcAft>
                <a:spcPts val="0"/>
              </a:spcAft>
              <a:buFont typeface="Arial" pitchFamily="34" charset="0"/>
              <a:buNone/>
              <a:defRPr/>
            </a:pPr>
            <a:r>
              <a:rPr lang="en-US" dirty="0" smtClean="0">
                <a:latin typeface="Palatino Linotype" pitchFamily="18" charset="0"/>
              </a:rPr>
              <a:t>Email </a:t>
            </a:r>
            <a:r>
              <a:rPr lang="en-US" dirty="0" smtClean="0">
                <a:latin typeface="Palatino Linotype" pitchFamily="18" charset="0"/>
              </a:rPr>
              <a:t>: </a:t>
            </a:r>
            <a:endParaRPr lang="en-US" dirty="0" smtClean="0">
              <a:latin typeface="Palatino Linotype" pitchFamily="18" charset="0"/>
            </a:endParaRPr>
          </a:p>
          <a:p>
            <a:pPr lvl="1" fontAlgn="auto">
              <a:spcAft>
                <a:spcPts val="0"/>
              </a:spcAft>
              <a:buFont typeface="Arial" pitchFamily="34" charset="0"/>
              <a:buNone/>
              <a:defRPr/>
            </a:pPr>
            <a:r>
              <a:rPr lang="en-US" dirty="0" smtClean="0">
                <a:latin typeface="Palatino Linotype" pitchFamily="18" charset="0"/>
                <a:hlinkClick r:id="rId2"/>
              </a:rPr>
              <a:t>lawguru.harish@gmail.com</a:t>
            </a:r>
            <a:endParaRPr lang="en-US" dirty="0" smtClean="0">
              <a:latin typeface="Palatino Linotype" pitchFamily="18" charset="0"/>
            </a:endParaRPr>
          </a:p>
          <a:p>
            <a:pPr lvl="1" fontAlgn="auto">
              <a:spcAft>
                <a:spcPts val="0"/>
              </a:spcAft>
              <a:buFont typeface="Arial" pitchFamily="34" charset="0"/>
              <a:buNone/>
              <a:defRPr/>
            </a:pPr>
            <a:r>
              <a:rPr lang="en-US" dirty="0" smtClean="0">
                <a:latin typeface="Palatino Linotype" pitchFamily="18" charset="0"/>
                <a:hlinkClick r:id="rId3"/>
              </a:rPr>
              <a:t>harish@dnslawhouse</a:t>
            </a:r>
            <a:r>
              <a:rPr lang="en-US" dirty="0" smtClean="0">
                <a:latin typeface="Palatino Linotype" pitchFamily="18" charset="0"/>
                <a:hlinkClick r:id="rId3"/>
              </a:rPr>
              <a:t>.net</a:t>
            </a:r>
            <a:endParaRPr lang="en-US" dirty="0" smtClean="0">
              <a:latin typeface="Palatino Linotype" pitchFamily="18" charset="0"/>
            </a:endParaRPr>
          </a:p>
          <a:p>
            <a:pPr fontAlgn="auto">
              <a:spcAft>
                <a:spcPts val="0"/>
              </a:spcAft>
              <a:buFont typeface="Arial" pitchFamily="34" charset="0"/>
              <a:buNone/>
              <a:defRPr/>
            </a:pPr>
            <a:r>
              <a:rPr lang="en-US" dirty="0" smtClean="0">
                <a:latin typeface="Palatino Linotype" pitchFamily="18" charset="0"/>
              </a:rPr>
              <a:t>	Mobile : 94483 88274</a:t>
            </a:r>
          </a:p>
          <a:p>
            <a:pPr fontAlgn="auto">
              <a:spcAft>
                <a:spcPts val="0"/>
              </a:spcAft>
              <a:defRPr/>
            </a:pPr>
            <a:endParaRPr lang="en-US" dirty="0">
              <a:latin typeface="Palatino Linotype" pitchFamily="18" charset="0"/>
            </a:endParaRPr>
          </a:p>
        </p:txBody>
      </p:sp>
      <p:pic>
        <p:nvPicPr>
          <p:cNvPr id="68612" name="Picture 1"/>
          <p:cNvPicPr>
            <a:picLocks noChangeAspect="1" noChangeArrowheads="1"/>
          </p:cNvPicPr>
          <p:nvPr/>
        </p:nvPicPr>
        <p:blipFill>
          <a:blip r:embed="rId4" cstate="print"/>
          <a:srcRect/>
          <a:stretch>
            <a:fillRect/>
          </a:stretch>
        </p:blipFill>
        <p:spPr bwMode="auto">
          <a:xfrm>
            <a:off x="5886450" y="304803"/>
            <a:ext cx="800100" cy="1394884"/>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2724</TotalTime>
  <Words>1663</Words>
  <Application>Microsoft Office PowerPoint</Application>
  <PresentationFormat>On-screen Show (4:3)</PresentationFormat>
  <Paragraphs>297</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ABOUT THE ORDINANCE </vt:lpstr>
      <vt:lpstr> VALIDITY   ARTICLE 123 OF THE CONSTITUITION OF INDIA </vt:lpstr>
      <vt:lpstr> STIPULATED PERIOD  ARTICLE 85 OF THE CONSTITUITION OF INDIA </vt:lpstr>
      <vt:lpstr> STATEMENT OF OBJECTS AND REASONS  </vt:lpstr>
      <vt:lpstr> SCHEME OF THE ACT  –  AN OVERVIEW </vt:lpstr>
      <vt:lpstr> SCHEME OF THE ACT  –  AN OVERVIEW </vt:lpstr>
      <vt:lpstr> DEFINITIONS  </vt:lpstr>
      <vt:lpstr> DEFINITIONS  Cont..2 </vt:lpstr>
      <vt:lpstr>DEFINITIONS Cont…3 </vt:lpstr>
      <vt:lpstr> DEFINITIONS Cont…4  </vt:lpstr>
      <vt:lpstr> DEFINITIONS Cont…5   </vt:lpstr>
      <vt:lpstr>Exclusions  </vt:lpstr>
      <vt:lpstr>Exclusions Cont…2 Companies Act</vt:lpstr>
      <vt:lpstr>Exclusions Cont…3 Companies Act</vt:lpstr>
      <vt:lpstr>Exclusions Cont…4 </vt:lpstr>
      <vt:lpstr>Exclusions Cont…5 </vt:lpstr>
      <vt:lpstr>Exclusions Cont…6 </vt:lpstr>
      <vt:lpstr>Exclusions Cont…7 </vt:lpstr>
      <vt:lpstr>Exclusions Cont…8 </vt:lpstr>
      <vt:lpstr>Exclusions Cont…9 </vt:lpstr>
      <vt:lpstr> PROHIBITIONS </vt:lpstr>
      <vt:lpstr>PROHIBITIONS  Cont …2</vt:lpstr>
      <vt:lpstr>POWERS OF AUTHORITIES </vt:lpstr>
      <vt:lpstr> POWERS OF AUTHORITIES Cont…2 </vt:lpstr>
      <vt:lpstr>OFFENCES / PUNISHMENTS </vt:lpstr>
      <vt:lpstr>OFFENCES / PUNISHMENTS Cont..2 </vt:lpstr>
      <vt:lpstr>OFFENCES / PUNISHMENTS Cont..3 </vt:lpstr>
      <vt:lpstr>OFFENCES / PUNISHMENTS Cont..4 </vt:lpstr>
      <vt:lpstr>ROLE OF POLICE  </vt:lpstr>
      <vt:lpstr>Slide 31</vt:lpstr>
      <vt:lpstr>Contact </vt:lpstr>
    </vt:vector>
  </TitlesOfParts>
  <Company>Dell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Laws relating to immoveable properties</dc:title>
  <dc:creator>Preferred Customer</dc:creator>
  <cp:lastModifiedBy>harish</cp:lastModifiedBy>
  <cp:revision>140</cp:revision>
  <dcterms:created xsi:type="dcterms:W3CDTF">2013-01-14T12:17:34Z</dcterms:created>
  <dcterms:modified xsi:type="dcterms:W3CDTF">2019-03-15T07:16:27Z</dcterms:modified>
</cp:coreProperties>
</file>