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PT Sans Narrow"/>
      <p:regular r:id="rId23"/>
      <p:bold r:id="rId24"/>
    </p:embeddedFont>
    <p:embeddedFont>
      <p:font typeface="Open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047AC97-9119-4A4B-A4BF-4C4B51148C35}">
  <a:tblStyle styleId="{A047AC97-9119-4A4B-A4BF-4C4B51148C3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PTSansNarrow-bold.fntdata"/><Relationship Id="rId23" Type="http://schemas.openxmlformats.org/officeDocument/2006/relationships/font" Target="fonts/PTSansNarrow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OpenSans-bold.fntdata"/><Relationship Id="rId25" Type="http://schemas.openxmlformats.org/officeDocument/2006/relationships/font" Target="fonts/OpenSans-regular.fntdata"/><Relationship Id="rId28" Type="http://schemas.openxmlformats.org/officeDocument/2006/relationships/font" Target="fonts/OpenSans-boldItalic.fntdata"/><Relationship Id="rId27" Type="http://schemas.openxmlformats.org/officeDocument/2006/relationships/font" Target="fonts/OpenSa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d678461c9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d678461c9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678461c9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678461c9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cb065d5a5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cb065d5a5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678461c9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d678461c9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678461c9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678461c9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d678461c9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d678461c9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d678461c91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d678461c9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deb9913f4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deb9913f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eb51c5d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deb51c5d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d94c76e80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d94c76e80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d678461c9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d678461c9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b251ebc1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b251ebc1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d678461c91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d678461c91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deb9913f4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deb9913f4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d678461c9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d678461c9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161456"/>
            <a:ext cx="7136700" cy="161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Mandatory Hallmarking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</a:rPr>
              <a:t>By Mr. Davanam </a:t>
            </a:r>
            <a:r>
              <a:rPr lang="en-GB">
                <a:solidFill>
                  <a:srgbClr val="000000"/>
                </a:solidFill>
              </a:rPr>
              <a:t>Ramesh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3555" y="1244775"/>
            <a:ext cx="736881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Effect from June 16,2021 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29400" y="1245625"/>
            <a:ext cx="8520600" cy="33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A  Jeweller </a:t>
            </a: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who is REGISTERED WITH BIS can  only sell Jewellery</a:t>
            </a:r>
            <a:endParaRPr>
              <a:solidFill>
                <a:srgbClr val="000000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A  Jeweller can only sell hallmarked 14 / 18/ 20 / 22 /23/ 24 ct  jewellery</a:t>
            </a:r>
            <a:endParaRPr>
              <a:solidFill>
                <a:srgbClr val="000000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A  Registered Jeweller can also sell  jewellery hallmarked  by others(Keep a proper record )</a:t>
            </a:r>
            <a:endParaRPr>
              <a:solidFill>
                <a:srgbClr val="000000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If you do not  register and sell </a:t>
            </a: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hallmark / or non hallmarked </a:t>
            </a: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 jewellery,  you will  be breaking the law ( Material can be seized  section 28) </a:t>
            </a:r>
            <a:endParaRPr>
              <a:solidFill>
                <a:srgbClr val="000000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The current stay order stays a small portion of the Act / Order. Also it can be lifted. That is </a:t>
            </a: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section</a:t>
            </a: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 29,  fine and imprisonment, not to </a:t>
            </a: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seizure</a:t>
            </a:r>
            <a:endParaRPr>
              <a:solidFill>
                <a:srgbClr val="000000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Ensure to </a:t>
            </a: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register</a:t>
            </a:r>
            <a:r>
              <a:rPr lang="en-GB">
                <a:solidFill>
                  <a:srgbClr val="000000"/>
                </a:solidFill>
                <a:highlight>
                  <a:schemeClr val="lt1"/>
                </a:highlight>
              </a:rPr>
              <a:t> ASAP</a:t>
            </a:r>
            <a:r>
              <a:rPr lang="en-GB">
                <a:highlight>
                  <a:schemeClr val="lt1"/>
                </a:highlight>
              </a:rPr>
              <a:t>.</a:t>
            </a:r>
            <a:endParaRPr>
              <a:highlight>
                <a:schemeClr val="lt1"/>
              </a:highlight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Who needs to Register</a:t>
            </a:r>
            <a:endParaRPr/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82" name="Google Shape;82;p15"/>
          <p:cNvGraphicFramePr/>
          <p:nvPr/>
        </p:nvGraphicFramePr>
        <p:xfrm>
          <a:off x="554913" y="12663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{A047AC97-9119-4A4B-A4BF-4C4B51148C35}</a:tableStyleId>
              </a:tblPr>
              <a:tblGrid>
                <a:gridCol w="2591575"/>
                <a:gridCol w="2968300"/>
                <a:gridCol w="2148300"/>
              </a:tblGrid>
              <a:tr h="44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Need to Register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Exempt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Voluntarily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44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Jewellry Retailer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Bullion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coins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4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Wholesaler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Karigar if he only dose jobwork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Silver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4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Importer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Exports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4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/>
                        <a:t>Manufatcurer if he sells not if he is dose only jobwork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Jewellry less than 2gm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4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Logistic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4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Jewellry in production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4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Jewellry Repairs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Additional Exemption</a:t>
            </a:r>
            <a:endParaRPr/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Kudan, Polki, Jadu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Only applicable in 256 districts. Others districts can sell non </a:t>
            </a:r>
            <a:r>
              <a:rPr lang="en-GB"/>
              <a:t>hallmark</a:t>
            </a:r>
            <a:r>
              <a:rPr lang="en-GB"/>
              <a:t> jewellry. In case of selling hallmark he will need to register with BIS.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Jewellers with </a:t>
            </a:r>
            <a:r>
              <a:rPr lang="en-GB"/>
              <a:t>annual</a:t>
            </a:r>
            <a:r>
              <a:rPr lang="en-GB"/>
              <a:t> turnover of less then 40 lac.	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Pens, watches,..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Post Registration</a:t>
            </a:r>
            <a:endParaRPr/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1900">
                <a:solidFill>
                  <a:srgbClr val="000000"/>
                </a:solidFill>
              </a:rPr>
              <a:t>Display BIS Logo </a:t>
            </a:r>
            <a:endParaRPr sz="1900">
              <a:solidFill>
                <a:srgbClr val="000000"/>
              </a:solidFill>
            </a:endParaRPr>
          </a:p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1900">
                <a:solidFill>
                  <a:srgbClr val="000000"/>
                </a:solidFill>
              </a:rPr>
              <a:t>Display Poster explaining the </a:t>
            </a:r>
            <a:r>
              <a:rPr lang="en-GB" sz="1900">
                <a:solidFill>
                  <a:srgbClr val="000000"/>
                </a:solidFill>
              </a:rPr>
              <a:t>hallmarks</a:t>
            </a:r>
            <a:r>
              <a:rPr lang="en-GB" sz="1900">
                <a:solidFill>
                  <a:srgbClr val="000000"/>
                </a:solidFill>
              </a:rPr>
              <a:t> on  Jewellery</a:t>
            </a:r>
            <a:endParaRPr sz="1900">
              <a:solidFill>
                <a:srgbClr val="000000"/>
              </a:solidFill>
            </a:endParaRPr>
          </a:p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1900">
                <a:solidFill>
                  <a:srgbClr val="000000"/>
                </a:solidFill>
              </a:rPr>
              <a:t>Keep eye glass for customer to Inspect the Hallmark</a:t>
            </a:r>
            <a:endParaRPr sz="1900">
              <a:solidFill>
                <a:srgbClr val="000000"/>
              </a:solidFill>
            </a:endParaRPr>
          </a:p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1900">
                <a:solidFill>
                  <a:srgbClr val="000000"/>
                </a:solidFill>
              </a:rPr>
              <a:t>Can sell only Hallmark Jewellery</a:t>
            </a:r>
            <a:endParaRPr sz="1900">
              <a:solidFill>
                <a:srgbClr val="000000"/>
              </a:solidFill>
            </a:endParaRPr>
          </a:p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1900">
                <a:solidFill>
                  <a:srgbClr val="000000"/>
                </a:solidFill>
              </a:rPr>
              <a:t>Invoice</a:t>
            </a:r>
            <a:endParaRPr sz="1900">
              <a:solidFill>
                <a:srgbClr val="000000"/>
              </a:solidFill>
            </a:endParaRPr>
          </a:p>
          <a:p>
            <a:pPr indent="-328453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-GB" sz="1700">
                <a:solidFill>
                  <a:srgbClr val="000000"/>
                </a:solidFill>
              </a:rPr>
              <a:t>Clearly mention item (Ring, </a:t>
            </a:r>
            <a:r>
              <a:rPr lang="en-GB" sz="1700">
                <a:solidFill>
                  <a:srgbClr val="000000"/>
                </a:solidFill>
              </a:rPr>
              <a:t>Bangle</a:t>
            </a:r>
            <a:r>
              <a:rPr lang="en-GB" sz="1700">
                <a:solidFill>
                  <a:srgbClr val="000000"/>
                </a:solidFill>
              </a:rPr>
              <a:t>,..), net weight and caratage</a:t>
            </a:r>
            <a:endParaRPr sz="1700">
              <a:solidFill>
                <a:srgbClr val="000000"/>
              </a:solidFill>
            </a:endParaRPr>
          </a:p>
          <a:p>
            <a:pPr indent="-328453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-GB" sz="1700">
                <a:solidFill>
                  <a:srgbClr val="000000"/>
                </a:solidFill>
              </a:rPr>
              <a:t>Hallmarking charges (Rs. 35 / pc)</a:t>
            </a:r>
            <a:endParaRPr sz="1700">
              <a:solidFill>
                <a:srgbClr val="000000"/>
              </a:solidFill>
            </a:endParaRPr>
          </a:p>
          <a:p>
            <a:pPr indent="-340201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-GB" sz="1900">
                <a:solidFill>
                  <a:srgbClr val="000000"/>
                </a:solidFill>
              </a:rPr>
              <a:t>“</a:t>
            </a:r>
            <a:r>
              <a:rPr b="1" lang="en-GB" sz="1900">
                <a:solidFill>
                  <a:srgbClr val="000000"/>
                </a:solidFill>
                <a:highlight>
                  <a:srgbClr val="FFFFFF"/>
                </a:highlight>
              </a:rPr>
              <a:t>the consumer can get the purity of the hallmarked jewellery/artefacts verified from any of the BIS recognized A&amp;H centre</a:t>
            </a:r>
            <a:r>
              <a:rPr lang="en-GB" sz="1900">
                <a:solidFill>
                  <a:srgbClr val="000000"/>
                </a:solidFill>
                <a:highlight>
                  <a:srgbClr val="FFFFFF"/>
                </a:highlight>
              </a:rPr>
              <a:t>”</a:t>
            </a:r>
            <a:endParaRPr sz="19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40201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-GB" sz="1900">
                <a:solidFill>
                  <a:srgbClr val="000000"/>
                </a:solidFill>
                <a:highlight>
                  <a:srgbClr val="FFFFFF"/>
                </a:highlight>
              </a:rPr>
              <a:t>Also an </a:t>
            </a:r>
            <a:r>
              <a:rPr lang="en-GB" sz="1900">
                <a:solidFill>
                  <a:srgbClr val="000000"/>
                </a:solidFill>
                <a:highlight>
                  <a:srgbClr val="FFFFFF"/>
                </a:highlight>
              </a:rPr>
              <a:t>undertaking</a:t>
            </a:r>
            <a:r>
              <a:rPr lang="en-GB" sz="1900">
                <a:solidFill>
                  <a:srgbClr val="000000"/>
                </a:solidFill>
                <a:highlight>
                  <a:srgbClr val="FFFFFF"/>
                </a:highlight>
              </a:rPr>
              <a:t> that is the jewelelry is repaired by another  person the jewellery is not </a:t>
            </a:r>
            <a:r>
              <a:rPr lang="en-GB" sz="1900">
                <a:solidFill>
                  <a:srgbClr val="000000"/>
                </a:solidFill>
                <a:highlight>
                  <a:srgbClr val="FFFFFF"/>
                </a:highlight>
              </a:rPr>
              <a:t>responsible</a:t>
            </a:r>
            <a:r>
              <a:rPr lang="en-GB" sz="1900">
                <a:solidFill>
                  <a:srgbClr val="000000"/>
                </a:solidFill>
                <a:highlight>
                  <a:srgbClr val="FFFFFF"/>
                </a:highlight>
              </a:rPr>
              <a:t> for the </a:t>
            </a:r>
            <a:r>
              <a:rPr lang="en-GB" sz="1900">
                <a:solidFill>
                  <a:srgbClr val="000000"/>
                </a:solidFill>
                <a:highlight>
                  <a:srgbClr val="FFFFFF"/>
                </a:highlight>
              </a:rPr>
              <a:t>purity	</a:t>
            </a:r>
            <a:endParaRPr sz="19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Post Registration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Have voucher that shows  jewellery sent for hallmarking (Description,  weight, numbers). Same to be update online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Material </a:t>
            </a:r>
            <a:r>
              <a:rPr lang="en-GB" sz="2000">
                <a:solidFill>
                  <a:srgbClr val="000000"/>
                </a:solidFill>
              </a:rPr>
              <a:t>receipt</a:t>
            </a:r>
            <a:r>
              <a:rPr lang="en-GB" sz="2000">
                <a:solidFill>
                  <a:srgbClr val="000000"/>
                </a:solidFill>
              </a:rPr>
              <a:t> from Hallmarking and it’s invoice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In stock should have clarity about</a:t>
            </a:r>
            <a:endParaRPr sz="20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>
                <a:solidFill>
                  <a:srgbClr val="000000"/>
                </a:solidFill>
              </a:rPr>
              <a:t>Hallmarked and Un Hallmarked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>
                <a:solidFill>
                  <a:srgbClr val="000000"/>
                </a:solidFill>
              </a:rPr>
              <a:t>Caratwise Hallmarked stock and it’s sales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>
                <a:solidFill>
                  <a:srgbClr val="000000"/>
                </a:solidFill>
              </a:rPr>
              <a:t>Old jewellery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>
                <a:solidFill>
                  <a:srgbClr val="000000"/>
                </a:solidFill>
              </a:rPr>
              <a:t>Bullion and old gold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File Returns.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Wholesaler / Manufacturer</a:t>
            </a:r>
            <a:endParaRPr/>
          </a:p>
        </p:txBody>
      </p:sp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GB" sz="2200">
                <a:solidFill>
                  <a:srgbClr val="000000"/>
                </a:solidFill>
              </a:rPr>
              <a:t>Need </a:t>
            </a:r>
            <a:r>
              <a:rPr lang="en-GB" sz="2200">
                <a:solidFill>
                  <a:srgbClr val="000000"/>
                </a:solidFill>
              </a:rPr>
              <a:t>to register and hallmark the stock. Unfinished stock may not be hallmarked.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GB" sz="2200">
                <a:solidFill>
                  <a:srgbClr val="000000"/>
                </a:solidFill>
              </a:rPr>
              <a:t>Sales of Non Hallmarked semi finished  Jewellery Suggested Changes</a:t>
            </a:r>
            <a:endParaRPr sz="22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>
                <a:solidFill>
                  <a:srgbClr val="000000"/>
                </a:solidFill>
              </a:rPr>
              <a:t>Note BIS Registration of the Retailer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>
                <a:solidFill>
                  <a:srgbClr val="000000"/>
                </a:solidFill>
              </a:rPr>
              <a:t>Clearly mention that non hallmarked goods are sold,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-GB" sz="1800">
                <a:solidFill>
                  <a:srgbClr val="000000"/>
                </a:solidFill>
              </a:rPr>
              <a:t>Undertaking that Retailer will hallmark  the goods before sale.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Responsible for Under Caratage</a:t>
            </a:r>
            <a:endParaRPr/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-GB" sz="2000">
                <a:solidFill>
                  <a:srgbClr val="000000"/>
                </a:solidFill>
              </a:rPr>
              <a:t>Retailer who sells the jewellry, </a:t>
            </a:r>
            <a:r>
              <a:rPr lang="en-GB" sz="2000">
                <a:solidFill>
                  <a:srgbClr val="000000"/>
                </a:solidFill>
              </a:rPr>
              <a:t>even if hallmarked by someone else</a:t>
            </a:r>
            <a:endParaRPr sz="2000">
              <a:solidFill>
                <a:srgbClr val="000000"/>
              </a:solidFill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2000">
                <a:solidFill>
                  <a:srgbClr val="000000"/>
                </a:solidFill>
              </a:rPr>
              <a:t>Has to compensate the customer with twice the </a:t>
            </a:r>
            <a:r>
              <a:rPr lang="en-GB" sz="2000">
                <a:solidFill>
                  <a:srgbClr val="000000"/>
                </a:solidFill>
              </a:rPr>
              <a:t>difference</a:t>
            </a:r>
            <a:r>
              <a:rPr lang="en-GB" sz="2000">
                <a:solidFill>
                  <a:srgbClr val="000000"/>
                </a:solidFill>
              </a:rPr>
              <a:t> due to under caratage.</a:t>
            </a:r>
            <a:endParaRPr sz="2000">
              <a:solidFill>
                <a:srgbClr val="000000"/>
              </a:solidFill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2000">
                <a:solidFill>
                  <a:srgbClr val="000000"/>
                </a:solidFill>
              </a:rPr>
              <a:t>BIS will issue an SCN which has to be replied in 14 days</a:t>
            </a:r>
            <a:endParaRPr sz="2000">
              <a:solidFill>
                <a:srgbClr val="000000"/>
              </a:solidFill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-GB" sz="2000">
                <a:solidFill>
                  <a:srgbClr val="000000"/>
                </a:solidFill>
              </a:rPr>
              <a:t>After personal hearing, they may close the establishment for a year.</a:t>
            </a:r>
            <a:endParaRPr sz="2000">
              <a:solidFill>
                <a:srgbClr val="000000"/>
              </a:solidFill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-GB" sz="2000">
                <a:solidFill>
                  <a:srgbClr val="000000"/>
                </a:solidFill>
              </a:rPr>
              <a:t>Compounding (fines) option Exist, see section 33</a:t>
            </a:r>
            <a:endParaRPr sz="2000">
              <a:solidFill>
                <a:srgbClr val="000000"/>
              </a:solidFill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2000">
                <a:solidFill>
                  <a:srgbClr val="000000"/>
                </a:solidFill>
              </a:rPr>
              <a:t>License can be asked to stop without notice if BIS has </a:t>
            </a:r>
            <a:r>
              <a:rPr lang="en-GB" sz="2000">
                <a:solidFill>
                  <a:srgbClr val="000000"/>
                </a:solidFill>
              </a:rPr>
              <a:t>sufficient</a:t>
            </a:r>
            <a:r>
              <a:rPr lang="en-GB" sz="2000">
                <a:solidFill>
                  <a:srgbClr val="000000"/>
                </a:solidFill>
              </a:rPr>
              <a:t> Evidence on non conformity to the terms.</a:t>
            </a:r>
            <a:endParaRPr sz="2000">
              <a:solidFill>
                <a:srgbClr val="000000"/>
              </a:solidFill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2000">
                <a:solidFill>
                  <a:srgbClr val="000000"/>
                </a:solidFill>
              </a:rPr>
              <a:t>Can appeal to DG against cancellation (section 34)</a:t>
            </a:r>
            <a:endParaRPr sz="2000">
              <a:solidFill>
                <a:srgbClr val="000000"/>
              </a:solidFill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-GB" sz="2000">
                <a:solidFill>
                  <a:srgbClr val="000000"/>
                </a:solidFill>
              </a:rPr>
              <a:t>Increase Melting percentage,  Have an XRF to recheck each piece. This is </a:t>
            </a:r>
            <a:r>
              <a:rPr lang="en-GB" sz="2000">
                <a:solidFill>
                  <a:srgbClr val="000000"/>
                </a:solidFill>
              </a:rPr>
              <a:t>insurance</a:t>
            </a:r>
            <a:r>
              <a:rPr lang="en-GB" sz="2000">
                <a:solidFill>
                  <a:srgbClr val="000000"/>
                </a:solidFill>
              </a:rPr>
              <a:t> or cost of business.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Sales of Non Hallmarked / False Hallmarking</a:t>
            </a:r>
            <a:endParaRPr/>
          </a:p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stocks can be </a:t>
            </a:r>
            <a:r>
              <a:rPr lang="en-GB"/>
              <a:t>seized (Section 28)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No notice is necessary for such seizure.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Fines can be imposed upto 5 times the cost of goods sold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If sales not estimated, then upto 5 time the year sales </a:t>
            </a:r>
            <a:r>
              <a:rPr lang="en-GB"/>
              <a:t>turnover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Minimum fine of 1 lac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Imprisonment upto 1 years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Cases are booked under IPC as criminal cases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Cases can be booked on the complaint of the customer.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Stop Antique jwlry, non std</a:t>
            </a:r>
            <a:endParaRPr b="1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705" y="335250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Manufacturer without certification</a:t>
            </a:r>
            <a:endParaRPr/>
          </a:p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Section 17 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Prison</a:t>
            </a:r>
            <a:r>
              <a:rPr lang="en-GB"/>
              <a:t> upto 2 years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Fine of atleast 2 lac for first violation , 5 lac for the next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Fine upto 10 times the cost of good sold offered for sale (sales + stock)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Goods can be sized su moto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Appeal with DG for illegal Manufactuerer.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Registration helps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Bring you in 1 year and 5 time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Goods cannot be seized unless by court.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In only jobwork then is thre sale even for fine ?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6405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Other Responsibility of Registered Person</a:t>
            </a:r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Is marked by a proper </a:t>
            </a:r>
            <a:r>
              <a:rPr lang="en-GB"/>
              <a:t>agency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Is responsible for conformance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Other Changes</a:t>
            </a:r>
            <a:endParaRPr/>
          </a:p>
        </p:txBody>
      </p:sp>
      <p:sp>
        <p:nvSpPr>
          <p:cNvPr id="143" name="Google Shape;143;p2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Increase melting purity by certain points for safety.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Antique : Not possible to Hallmark, avoid then till clarity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Import of jewellry : BIS approves labs outside India and the Exporter can use these labs to mark the jewellry.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Consignment Sales : Send only hallmarked items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Exhibition : send only hallmarked items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Old jewellery : Can purchase non Hallmarked jewellry but donot display.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Exempted Operation</a:t>
            </a:r>
            <a:endParaRPr/>
          </a:p>
        </p:txBody>
      </p:sp>
      <p:sp>
        <p:nvSpPr>
          <p:cNvPr id="150" name="Google Shape;150;p2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Items given by customer for repairs are not required to be Hallmarked.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Powers of BIS</a:t>
            </a:r>
            <a:endParaRPr/>
          </a:p>
        </p:txBody>
      </p:sp>
      <p:sp>
        <p:nvSpPr>
          <p:cNvPr id="157" name="Google Shape;157;p2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Market Survillance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Can make test purchases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Can investigate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Can search, inspect and size the product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Issue SCN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Cancel registration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Even Police can take cognizance of the offences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GB" sz="2000">
                <a:solidFill>
                  <a:srgbClr val="000000"/>
                </a:solidFill>
              </a:rPr>
              <a:t>Note appeal provision are poor.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Important Differences</a:t>
            </a:r>
            <a:endParaRPr/>
          </a:p>
        </p:txBody>
      </p:sp>
      <p:sp>
        <p:nvSpPr>
          <p:cNvPr id="164" name="Google Shape;164;p2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 most cases BIS </a:t>
            </a:r>
            <a:r>
              <a:rPr lang="en-GB"/>
              <a:t>certifies</a:t>
            </a:r>
            <a:r>
              <a:rPr lang="en-GB"/>
              <a:t> the </a:t>
            </a:r>
            <a:r>
              <a:rPr lang="en-GB"/>
              <a:t>manufacturer</a:t>
            </a:r>
            <a:r>
              <a:rPr lang="en-GB"/>
              <a:t> and  the sellers donot need a license, but need to sell </a:t>
            </a:r>
            <a:r>
              <a:rPr lang="en-GB"/>
              <a:t>certified</a:t>
            </a:r>
            <a:r>
              <a:rPr lang="en-GB"/>
              <a:t> product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 jewellery the </a:t>
            </a:r>
            <a:r>
              <a:rPr lang="en-GB"/>
              <a:t>manufacturer</a:t>
            </a:r>
            <a:r>
              <a:rPr lang="en-GB"/>
              <a:t> and sellers have to take a License.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>
            <p:ph type="title"/>
          </p:nvPr>
        </p:nvSpPr>
        <p:spPr>
          <a:xfrm>
            <a:off x="311700" y="4607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</a:t>
            </a:r>
            <a:endParaRPr/>
          </a:p>
        </p:txBody>
      </p:sp>
      <p:sp>
        <p:nvSpPr>
          <p:cNvPr id="170" name="Google Shape;170;p2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	</a:t>
            </a:r>
            <a:endParaRPr/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67" y="445025"/>
            <a:ext cx="736880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